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00"/>
    <a:srgbClr val="FF6600"/>
    <a:srgbClr val="FFFF99"/>
    <a:srgbClr val="0000FF"/>
    <a:srgbClr val="FF00FF"/>
    <a:srgbClr val="9900CC"/>
    <a:srgbClr val="ABBBFF"/>
    <a:srgbClr val="FF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70" autoAdjust="0"/>
    <p:restoredTop sz="94674" autoAdjust="0"/>
  </p:normalViewPr>
  <p:slideViewPr>
    <p:cSldViewPr>
      <p:cViewPr varScale="1">
        <p:scale>
          <a:sx n="115" d="100"/>
          <a:sy n="115" d="100"/>
        </p:scale>
        <p:origin x="-152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4" tIns="48272" rIns="96544" bIns="48272" numCol="1" anchor="t" anchorCtr="0" compatLnSpc="1">
            <a:prstTxWarp prst="textNoShape">
              <a:avLst/>
            </a:prstTxWarp>
          </a:bodyPr>
          <a:lstStyle>
            <a:lvl1pPr defTabSz="964902">
              <a:spcBef>
                <a:spcPct val="0"/>
              </a:spcBef>
              <a:defRPr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4" tIns="48272" rIns="96544" bIns="48272" numCol="1" anchor="t" anchorCtr="0" compatLnSpc="1">
            <a:prstTxWarp prst="textNoShape">
              <a:avLst/>
            </a:prstTxWarp>
          </a:bodyPr>
          <a:lstStyle>
            <a:lvl1pPr algn="r" defTabSz="964902">
              <a:spcBef>
                <a:spcPct val="0"/>
              </a:spcBef>
              <a:defRPr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4" tIns="48272" rIns="96544" bIns="48272" numCol="1" anchor="b" anchorCtr="0" compatLnSpc="1">
            <a:prstTxWarp prst="textNoShape">
              <a:avLst/>
            </a:prstTxWarp>
          </a:bodyPr>
          <a:lstStyle>
            <a:lvl1pPr defTabSz="964902">
              <a:spcBef>
                <a:spcPct val="0"/>
              </a:spcBef>
              <a:defRPr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44" tIns="48272" rIns="96544" bIns="48272" numCol="1" anchor="b" anchorCtr="0" compatLnSpc="1">
            <a:prstTxWarp prst="textNoShape">
              <a:avLst/>
            </a:prstTxWarp>
          </a:bodyPr>
          <a:lstStyle>
            <a:lvl1pPr algn="r" defTabSz="96361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fld id="{37A73283-5F00-1E4D-BA61-9DDF88182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fld id="{07D10B76-1AC9-EA42-AB96-5A0011AF16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431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366713" y="700088"/>
            <a:ext cx="8472487" cy="55562"/>
          </a:xfrm>
          <a:prstGeom prst="rect">
            <a:avLst/>
          </a:prstGeom>
          <a:gradFill rotWithShape="0">
            <a:gsLst>
              <a:gs pos="0">
                <a:srgbClr val="F7E381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366713" y="744538"/>
            <a:ext cx="8477250" cy="46037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52400" y="6324600"/>
            <a:ext cx="2514600" cy="307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324600"/>
            <a:ext cx="3810000" cy="307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pic>
        <p:nvPicPr>
          <p:cNvPr id="8" name="Picture 16" descr="NDShield_new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966" y="77788"/>
            <a:ext cx="1891534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logotop_oc.gi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000"/>
          <a:stretch>
            <a:fillRect/>
          </a:stretch>
        </p:blipFill>
        <p:spPr bwMode="auto">
          <a:xfrm>
            <a:off x="7559040" y="426720"/>
            <a:ext cx="102364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920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4A1A851-0209-6B4E-B150-428664E103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0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0"/>
            <a:ext cx="20193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59055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2260E63-798E-9744-BAD9-5DB34D2812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9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14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479DDC1-E64F-3C49-B604-625AD8AA1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8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C2687C1-B5D1-A24C-A4C4-A2D5AD1A85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1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A37FDB7-1C45-7B41-BEFA-D07E1EC23E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6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F2C3B21-E7FB-DA41-B37B-19C775DFD5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7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B3A6AAC-D5DA-B045-ABF4-E96D844D01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1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076F51-2C62-DC43-A01B-8FCBF6681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5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496A7ED-789A-4744-A6F8-B5C393D13E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9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94463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1">
                <a:latin typeface="Bookman Old Style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96050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200" i="1">
                <a:latin typeface="Bookman Old Style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366713" y="700088"/>
            <a:ext cx="8472487" cy="55562"/>
          </a:xfrm>
          <a:prstGeom prst="rect">
            <a:avLst/>
          </a:prstGeom>
          <a:gradFill rotWithShape="0">
            <a:gsLst>
              <a:gs pos="0">
                <a:srgbClr val="F7E381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366713" y="744538"/>
            <a:ext cx="8477250" cy="46037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161925" y="65008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000" i="1">
                <a:latin typeface="Bookman Old Style" charset="0"/>
              </a:rPr>
              <a:t>(</a:t>
            </a:r>
            <a:fld id="{8D298718-5DA2-4142-9B21-CE6B8E9E021A}" type="slidenum">
              <a:rPr lang="en-US" sz="1000" i="1">
                <a:latin typeface="Bookman Old Style" charset="0"/>
              </a:rPr>
              <a:pPr>
                <a:spcBef>
                  <a:spcPct val="0"/>
                </a:spcBef>
              </a:pPr>
              <a:t>‹#›</a:t>
            </a:fld>
            <a:r>
              <a:rPr lang="en-US" sz="1000" i="1">
                <a:latin typeface="Bookman Old Style" charset="0"/>
              </a:rPr>
              <a:t>)</a:t>
            </a:r>
          </a:p>
        </p:txBody>
      </p:sp>
      <p:pic>
        <p:nvPicPr>
          <p:cNvPr id="9" name="Picture 13" descr="NDShield_new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346825"/>
            <a:ext cx="140017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logotop_oc.gif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000"/>
          <a:stretch>
            <a:fillRect/>
          </a:stretch>
        </p:blipFill>
        <p:spPr bwMode="auto">
          <a:xfrm>
            <a:off x="7904480" y="6629400"/>
            <a:ext cx="934720" cy="208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i="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Calibri"/>
          <a:ea typeface="ＭＳ Ｐゴシック" charset="0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0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/>
          <a:ea typeface="ＭＳ Ｐゴシック" charset="0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0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0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ＭＳ Ｐゴシック" charset="0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CMS Workflow Outline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Hildreth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6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924800" cy="5410200"/>
          </a:xfrm>
        </p:spPr>
        <p:txBody>
          <a:bodyPr/>
          <a:lstStyle/>
          <a:p>
            <a:r>
              <a:rPr lang="en-US" sz="2000" dirty="0" smtClean="0">
                <a:solidFill>
                  <a:schemeClr val="accent6"/>
                </a:solidFill>
              </a:rPr>
              <a:t>Will start with processed, reduced data (AOD) and go from there</a:t>
            </a:r>
          </a:p>
          <a:p>
            <a:r>
              <a:rPr lang="en-US" sz="2000" dirty="0" smtClean="0">
                <a:solidFill>
                  <a:schemeClr val="accent6"/>
                </a:solidFill>
              </a:rPr>
              <a:t>try to indicate what information is necessary for each step</a:t>
            </a:r>
          </a:p>
          <a:p>
            <a:pPr lvl="1"/>
            <a:endParaRPr lang="en-US" sz="2000" dirty="0"/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4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In CMS, the data is organized into “Primary” and “Secondary” datasets which are split up by “physics logic” (High Level Trigger definitions)</a:t>
            </a:r>
          </a:p>
          <a:p>
            <a:pPr lvl="1"/>
            <a:r>
              <a:rPr lang="en-US" sz="2000" dirty="0" smtClean="0"/>
              <a:t>Some example primary datasets for 2012 running:</a:t>
            </a:r>
          </a:p>
          <a:p>
            <a:pPr marL="457200" lvl="1" indent="0">
              <a:buNone/>
            </a:pPr>
            <a:r>
              <a:rPr lang="en-US" sz="1400" dirty="0" err="1"/>
              <a:t>PromptReco</a:t>
            </a:r>
            <a:r>
              <a:rPr lang="en-US" sz="1400" dirty="0"/>
              <a:t> (AOD):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TauPlusX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/>
              <a:t>Tau/Run2012D-PromptReco-v1/AOD /</a:t>
            </a:r>
            <a:r>
              <a:rPr lang="en-US" sz="1400" dirty="0" err="1"/>
              <a:t>SinglePhoton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SingleMu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SingleElectron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PhotonHad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MultiJet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MuOnia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MuHad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MuEG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MinimumBias</a:t>
            </a:r>
            <a:r>
              <a:rPr lang="en-US" sz="1400" dirty="0"/>
              <a:t>/Run2012D-Tier1PromptReco-v1/AOD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MinimumBias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/>
              <a:t>MET/Run2012D-PromptReco-v1/AOD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JetMon</a:t>
            </a:r>
            <a:r>
              <a:rPr lang="en-US" sz="1400" dirty="0"/>
              <a:t>/Run2012D-PromptReco-v1/AOD </a:t>
            </a:r>
            <a:endParaRPr lang="en-US" sz="1400" dirty="0" smtClean="0"/>
          </a:p>
          <a:p>
            <a:pPr lvl="1"/>
            <a:r>
              <a:rPr lang="en-US" sz="1400" dirty="0" smtClean="0"/>
              <a:t>/</a:t>
            </a:r>
            <a:r>
              <a:rPr lang="en-US" sz="1400" dirty="0" err="1"/>
              <a:t>JetHT</a:t>
            </a:r>
            <a:r>
              <a:rPr lang="en-US" sz="1400" dirty="0"/>
              <a:t>/Run2012D-PromptReco-v1/AOD </a:t>
            </a:r>
          </a:p>
          <a:p>
            <a:pPr lvl="1"/>
            <a:r>
              <a:rPr lang="en-US" sz="1400" dirty="0" smtClean="0"/>
              <a:t>…</a:t>
            </a: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81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Secondary Datasets (SD) : </a:t>
            </a:r>
            <a:endParaRPr lang="en-US" dirty="0" smtClean="0">
              <a:solidFill>
                <a:schemeClr val="accent6"/>
              </a:solidFill>
            </a:endParaRPr>
          </a:p>
          <a:p>
            <a:pPr lvl="1"/>
            <a:r>
              <a:rPr lang="en-US" sz="2000" dirty="0" smtClean="0"/>
              <a:t>event </a:t>
            </a:r>
            <a:r>
              <a:rPr lang="en-US" sz="2000" dirty="0"/>
              <a:t>selection based on persistent HLT information (usually HLT bits, possibly also HLT objects stored in </a:t>
            </a:r>
            <a:r>
              <a:rPr lang="en-US" sz="2000" dirty="0" err="1" smtClean="0"/>
              <a:t>TriggerSummary</a:t>
            </a:r>
            <a:r>
              <a:rPr lang="en-US" sz="2000" dirty="0" smtClean="0"/>
              <a:t> AOD </a:t>
            </a:r>
            <a:r>
              <a:rPr lang="en-US" sz="2000" dirty="0"/>
              <a:t>collection) </a:t>
            </a:r>
          </a:p>
          <a:p>
            <a:pPr lvl="1"/>
            <a:r>
              <a:rPr lang="en-US" sz="2000" dirty="0"/>
              <a:t>must have official event content (RECO, RAW, RAW-RECO, AOD, etc..) </a:t>
            </a:r>
          </a:p>
          <a:p>
            <a:r>
              <a:rPr lang="en-US" dirty="0">
                <a:solidFill>
                  <a:srgbClr val="2D2DB9"/>
                </a:solidFill>
              </a:rPr>
              <a:t>Central Skims (CS) : </a:t>
            </a:r>
            <a:endParaRPr lang="en-US" dirty="0" smtClean="0">
              <a:solidFill>
                <a:srgbClr val="2D2DB9"/>
              </a:solidFill>
            </a:endParaRPr>
          </a:p>
          <a:p>
            <a:pPr lvl="1"/>
            <a:r>
              <a:rPr lang="en-US" sz="2000" dirty="0" smtClean="0"/>
              <a:t>event </a:t>
            </a:r>
            <a:r>
              <a:rPr lang="en-US" sz="2000" dirty="0"/>
              <a:t>selection based on non-persistent information (offline reconstructed objects) </a:t>
            </a:r>
          </a:p>
          <a:p>
            <a:pPr lvl="2"/>
            <a:r>
              <a:rPr lang="en-US" sz="2000" dirty="0"/>
              <a:t>HLT bits may also be used to gain CPU time in processing </a:t>
            </a:r>
          </a:p>
          <a:p>
            <a:pPr lvl="1"/>
            <a:r>
              <a:rPr lang="en-US" sz="2000" dirty="0"/>
              <a:t>can have non official event content (for example, keep only some RECO collections and drop the rest) </a:t>
            </a:r>
          </a:p>
          <a:p>
            <a:endParaRPr lang="en-US" sz="2000" dirty="0" smtClean="0"/>
          </a:p>
          <a:p>
            <a:r>
              <a:rPr lang="en-US" dirty="0" smtClean="0">
                <a:solidFill>
                  <a:srgbClr val="FF00FF"/>
                </a:solidFill>
              </a:rPr>
              <a:t>Any of these dataset types can be the basis of an analysis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6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Dataset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Events are often processed through the Reconstruction code more than once:</a:t>
            </a:r>
          </a:p>
          <a:p>
            <a:pPr lvl="1"/>
            <a:r>
              <a:rPr lang="en-US" dirty="0" smtClean="0">
                <a:solidFill>
                  <a:srgbClr val="FF00FF"/>
                </a:solidFill>
              </a:rPr>
              <a:t>which version is the “official” or recommended one?</a:t>
            </a:r>
          </a:p>
          <a:p>
            <a:pPr lvl="1"/>
            <a:r>
              <a:rPr lang="en-US" dirty="0" smtClean="0"/>
              <a:t>CMS has a “Data Certification” group that defines the recommended dataset version for analysts</a:t>
            </a:r>
          </a:p>
          <a:p>
            <a:pPr lvl="2"/>
            <a:r>
              <a:rPr lang="en-US" dirty="0" smtClean="0"/>
              <a:t>on a </a:t>
            </a:r>
            <a:r>
              <a:rPr lang="en-US" dirty="0" err="1" smtClean="0"/>
              <a:t>TWiki</a:t>
            </a:r>
            <a:r>
              <a:rPr lang="en-US" dirty="0" smtClean="0"/>
              <a:t> page….</a:t>
            </a:r>
          </a:p>
          <a:p>
            <a:pPr lvl="2"/>
            <a:r>
              <a:rPr lang="en-US" dirty="0" smtClean="0"/>
              <a:t>“good data” is defined by a </a:t>
            </a:r>
            <a:r>
              <a:rPr lang="en-US" dirty="0" err="1" smtClean="0"/>
              <a:t>json</a:t>
            </a:r>
            <a:r>
              <a:rPr lang="en-US" dirty="0" smtClean="0"/>
              <a:t> format file that lists all good runs and good “luminosity blocks” within those runs</a:t>
            </a:r>
          </a:p>
          <a:p>
            <a:pPr lvl="3"/>
            <a:r>
              <a:rPr lang="en-US" dirty="0" smtClean="0"/>
              <a:t>data certified on a granularity of 28-second intervals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So, you once you have identified the base dataset, you need the correct version and the </a:t>
            </a:r>
            <a:r>
              <a:rPr lang="en-US" dirty="0" err="1" smtClean="0">
                <a:solidFill>
                  <a:schemeClr val="accent6"/>
                </a:solidFill>
              </a:rPr>
              <a:t>json</a:t>
            </a:r>
            <a:r>
              <a:rPr lang="en-US" dirty="0" smtClean="0">
                <a:solidFill>
                  <a:schemeClr val="accent6"/>
                </a:solidFill>
              </a:rPr>
              <a:t> file to select events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93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Workflow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410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2D2DB9"/>
                </a:solidFill>
              </a:rPr>
              <a:t>Find “good” data from proper dataset(s)</a:t>
            </a:r>
          </a:p>
          <a:p>
            <a:pPr marL="971550" lvl="1" indent="-457200"/>
            <a:r>
              <a:rPr lang="en-US" sz="2000" dirty="0" smtClean="0"/>
              <a:t>Also, the correct simulated data must be identified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2D2DB9"/>
                </a:solidFill>
              </a:rPr>
              <a:t>Run private code that reads AOD-format data and does the desired processing</a:t>
            </a:r>
          </a:p>
          <a:p>
            <a:pPr marL="971550" lvl="1" indent="-457200"/>
            <a:r>
              <a:rPr lang="en-US" sz="2000" dirty="0" smtClean="0"/>
              <a:t>this usually results in a private reduced data format stored in a Root file</a:t>
            </a:r>
          </a:p>
          <a:p>
            <a:pPr marL="971550" lvl="1" indent="-457200"/>
            <a:r>
              <a:rPr lang="en-US" sz="2000" dirty="0" smtClean="0"/>
              <a:t>this may be a “skimming” step, where selection cuts are applied to select a very small fraction of the input dataset</a:t>
            </a:r>
          </a:p>
          <a:p>
            <a:pPr marL="971550" lvl="1" indent="-457200"/>
            <a:r>
              <a:rPr lang="en-US" sz="2000" dirty="0" smtClean="0"/>
              <a:t>keep track of failing jobs, missing data, etc.</a:t>
            </a:r>
          </a:p>
          <a:p>
            <a:pPr marL="971550" lvl="1" indent="-457200"/>
            <a:r>
              <a:rPr lang="en-US" sz="2000" dirty="0" smtClean="0"/>
              <a:t>jobs run on real and simulated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2D2DB9"/>
                </a:solidFill>
              </a:rPr>
              <a:t>Run code to produce “final” results from files created in 2.</a:t>
            </a:r>
          </a:p>
          <a:p>
            <a:pPr marL="971550" lvl="1" indent="-457200"/>
            <a:r>
              <a:rPr lang="en-US" sz="2000" dirty="0" smtClean="0"/>
              <a:t>usually the “result” is a histogram or series of histograms that are subject to further processing</a:t>
            </a:r>
          </a:p>
          <a:p>
            <a:pPr marL="971550" lvl="1" indent="-457200"/>
            <a:r>
              <a:rPr lang="en-US" sz="2000" dirty="0" smtClean="0"/>
              <a:t>continued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69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Workflow,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4102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2D2DB9"/>
                </a:solidFill>
              </a:rPr>
              <a:t>(continued)</a:t>
            </a:r>
          </a:p>
          <a:p>
            <a:pPr marL="971550" lvl="1" indent="-457200"/>
            <a:r>
              <a:rPr lang="en-US" sz="2000" dirty="0" smtClean="0"/>
              <a:t>Estimate </a:t>
            </a:r>
            <a:r>
              <a:rPr lang="en-US" sz="2000" dirty="0"/>
              <a:t>of integrated luminosity necessary:</a:t>
            </a:r>
          </a:p>
          <a:p>
            <a:pPr marL="1371600" lvl="2" indent="-457200"/>
            <a:r>
              <a:rPr lang="en-US" sz="2000" dirty="0"/>
              <a:t>need luminosity information corresponding to the dataset analyzed and whether or not the triggers were </a:t>
            </a:r>
            <a:r>
              <a:rPr lang="en-US" sz="2000" dirty="0" smtClean="0"/>
              <a:t>pre-scaled</a:t>
            </a:r>
          </a:p>
          <a:p>
            <a:pPr marL="1371600" lvl="2" indent="-457200"/>
            <a:r>
              <a:rPr lang="en-US" sz="2000" dirty="0" smtClean="0"/>
              <a:t>requires database access or a processed file</a:t>
            </a:r>
            <a:endParaRPr lang="en-US" sz="2000" dirty="0"/>
          </a:p>
          <a:p>
            <a:pPr marL="971550" lvl="1" indent="-457200"/>
            <a:r>
              <a:rPr lang="en-US" sz="2000" dirty="0"/>
              <a:t>Similar procedure matches instantaneous luminosity distribution (pileup) in real and simulated </a:t>
            </a:r>
            <a:r>
              <a:rPr lang="en-US" sz="2000" dirty="0" smtClean="0"/>
              <a:t>data</a:t>
            </a:r>
          </a:p>
          <a:p>
            <a:pPr marL="1371600" lvl="2" indent="-457200"/>
            <a:r>
              <a:rPr lang="en-US" sz="2000" dirty="0" smtClean="0"/>
              <a:t>requires a processed file, input information from simulated events (described on </a:t>
            </a:r>
            <a:r>
              <a:rPr lang="en-US" sz="2000" dirty="0" err="1" smtClean="0"/>
              <a:t>TWiki</a:t>
            </a:r>
            <a:r>
              <a:rPr lang="en-US" sz="2000" smtClean="0"/>
              <a:t>)</a:t>
            </a:r>
            <a:endParaRPr lang="en-US" sz="2000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2D2DB9"/>
                </a:solidFill>
              </a:rPr>
              <a:t>Re</a:t>
            </a:r>
            <a:r>
              <a:rPr lang="en-US" sz="2000" dirty="0">
                <a:solidFill>
                  <a:srgbClr val="2D2DB9"/>
                </a:solidFill>
              </a:rPr>
              <a:t>-run code from 3 many times, varying inputs, simulated events, etc., to estimate the systematic errors on the result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>
                <a:solidFill>
                  <a:srgbClr val="2D2DB9"/>
                </a:solidFill>
              </a:rPr>
              <a:t>Do any further processing to turn the “result” plus all of the variations into a final number or series of numbers</a:t>
            </a:r>
          </a:p>
          <a:p>
            <a:pPr marL="971550" lvl="1" indent="-457200"/>
            <a:r>
              <a:rPr lang="en-US" sz="2000" dirty="0"/>
              <a:t>fitting, limit calculations, etc. </a:t>
            </a:r>
            <a:endParaRPr lang="en-US" sz="2000" dirty="0" smtClean="0"/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 smtClean="0">
                <a:solidFill>
                  <a:srgbClr val="FF00FF"/>
                </a:solidFill>
              </a:rPr>
              <a:t>Go through lengthy approval and publication process</a:t>
            </a:r>
            <a:endParaRPr lang="en-US" sz="2000" dirty="0">
              <a:solidFill>
                <a:srgbClr val="FF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40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Approval and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Normally, analysts will produce at least one (sometimes many) internal </a:t>
            </a:r>
            <a:r>
              <a:rPr lang="en-US" sz="2000" dirty="0" smtClean="0">
                <a:solidFill>
                  <a:schemeClr val="accent6"/>
                </a:solidFill>
              </a:rPr>
              <a:t>Analysis Notes</a:t>
            </a:r>
            <a:r>
              <a:rPr lang="en-US" sz="2000" dirty="0" smtClean="0"/>
              <a:t> describing what they did in great detail.</a:t>
            </a:r>
          </a:p>
          <a:p>
            <a:pPr lvl="1"/>
            <a:r>
              <a:rPr lang="en-US" sz="2000" dirty="0" smtClean="0"/>
              <a:t>these usually contain descriptions of all of the steps followed to arrive at the final result</a:t>
            </a:r>
          </a:p>
          <a:p>
            <a:pPr lvl="1"/>
            <a:r>
              <a:rPr lang="en-US" sz="2000" dirty="0" smtClean="0"/>
              <a:t>these are usually incomplete or lacking in some subset of details, especially if there was an urgent reason to get the result out</a:t>
            </a:r>
          </a:p>
          <a:p>
            <a:pPr lvl="2"/>
            <a:r>
              <a:rPr lang="en-US" sz="2000" dirty="0" smtClean="0"/>
              <a:t>all work is focused on the public document, updates to the Analysis Note are forgotten, etc.</a:t>
            </a:r>
          </a:p>
          <a:p>
            <a:r>
              <a:rPr lang="en-US" sz="2000" dirty="0" smtClean="0"/>
              <a:t>Public documents can include an </a:t>
            </a:r>
            <a:r>
              <a:rPr lang="en-US" sz="2000" dirty="0" smtClean="0">
                <a:solidFill>
                  <a:srgbClr val="2D2DB9"/>
                </a:solidFill>
              </a:rPr>
              <a:t>Analysis Summary</a:t>
            </a:r>
            <a:r>
              <a:rPr lang="en-US" sz="2000" dirty="0" smtClean="0"/>
              <a:t>, and, of course, the actual publication</a:t>
            </a:r>
          </a:p>
          <a:p>
            <a:pPr lvl="1"/>
            <a:r>
              <a:rPr lang="en-US" sz="2000" dirty="0" smtClean="0"/>
              <a:t>supplemental materials can be added to repositories like Inspire, etc.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 November,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Mike Hildreth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04244"/>
      </p:ext>
    </p:extLst>
  </p:cSld>
  <p:clrMapOvr>
    <a:masterClrMapping/>
  </p:clrMapOvr>
</p:sld>
</file>

<file path=ppt/theme/theme1.xml><?xml version="1.0" encoding="utf-8"?>
<a:theme xmlns:a="http://schemas.openxmlformats.org/drawingml/2006/main" name="Generic_Templat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Generic_Template.potx</Template>
  <TotalTime>8371</TotalTime>
  <Words>863</Words>
  <Application>Microsoft Macintosh PowerPoint</Application>
  <PresentationFormat>On-screen Show (4:3)</PresentationFormat>
  <Paragraphs>90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Generic_Template</vt:lpstr>
      <vt:lpstr>CMS Workflow Outline</vt:lpstr>
      <vt:lpstr>Overview</vt:lpstr>
      <vt:lpstr>Datasets</vt:lpstr>
      <vt:lpstr>Datasets</vt:lpstr>
      <vt:lpstr>Which Dataset to use?</vt:lpstr>
      <vt:lpstr>Analysis Workflow</vt:lpstr>
      <vt:lpstr>Analysis Workflow, cont.</vt:lpstr>
      <vt:lpstr>Approval and Publication</vt:lpstr>
    </vt:vector>
  </TitlesOfParts>
  <Company>University of Notre Dame Physics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mikeh</dc:creator>
  <cp:lastModifiedBy>Rob Gardner</cp:lastModifiedBy>
  <cp:revision>528</cp:revision>
  <cp:lastPrinted>2011-10-06T13:04:17Z</cp:lastPrinted>
  <dcterms:created xsi:type="dcterms:W3CDTF">2003-05-12T21:02:09Z</dcterms:created>
  <dcterms:modified xsi:type="dcterms:W3CDTF">2012-12-19T16:17:12Z</dcterms:modified>
</cp:coreProperties>
</file>