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1" r:id="rId1"/>
    <p:sldMasterId id="2147483674" r:id="rId2"/>
    <p:sldMasterId id="2147483687" r:id="rId3"/>
  </p:sldMasterIdLst>
  <p:notesMasterIdLst>
    <p:notesMasterId r:id="rId25"/>
  </p:notesMasterIdLst>
  <p:handoutMasterIdLst>
    <p:handoutMasterId r:id="rId26"/>
  </p:handoutMasterIdLst>
  <p:sldIdLst>
    <p:sldId id="269" r:id="rId4"/>
    <p:sldId id="270" r:id="rId5"/>
    <p:sldId id="268" r:id="rId6"/>
    <p:sldId id="263" r:id="rId7"/>
    <p:sldId id="274" r:id="rId8"/>
    <p:sldId id="259" r:id="rId9"/>
    <p:sldId id="276" r:id="rId10"/>
    <p:sldId id="265" r:id="rId11"/>
    <p:sldId id="256" r:id="rId12"/>
    <p:sldId id="260" r:id="rId13"/>
    <p:sldId id="272" r:id="rId14"/>
    <p:sldId id="273" r:id="rId15"/>
    <p:sldId id="261" r:id="rId16"/>
    <p:sldId id="271" r:id="rId17"/>
    <p:sldId id="258" r:id="rId18"/>
    <p:sldId id="283" r:id="rId19"/>
    <p:sldId id="278" r:id="rId20"/>
    <p:sldId id="279" r:id="rId21"/>
    <p:sldId id="275" r:id="rId22"/>
    <p:sldId id="282" r:id="rId23"/>
    <p:sldId id="280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 autoAdjust="0"/>
    <p:restoredTop sz="86469" autoAdjust="0"/>
  </p:normalViewPr>
  <p:slideViewPr>
    <p:cSldViewPr snapToGrid="0" snapToObjects="1">
      <p:cViewPr>
        <p:scale>
          <a:sx n="76" d="100"/>
          <a:sy n="76" d="100"/>
        </p:scale>
        <p:origin x="-2208" y="-4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63" d="100"/>
          <a:sy n="63" d="100"/>
        </p:scale>
        <p:origin x="-3936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991E2C-2F5C-E045-A38B-17D943341464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B7D88E-C0AF-A348-9668-06582B775F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9125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6F0A1-1F69-3D46-B50A-12C51872B9EE}" type="datetimeFigureOut">
              <a:rPr lang="en-US" smtClean="0"/>
              <a:t>12/19/12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D0E5BE-6780-C64C-8426-5628021BC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842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Set of best practices</a:t>
            </a:r>
            <a:r>
              <a:rPr lang="en-US" baseline="0" dirty="0" smtClean="0"/>
              <a:t> to use as a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0E5BE-6780-C64C-8426-5628021BC68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196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key</a:t>
            </a:r>
            <a:r>
              <a:rPr lang="en-US" baseline="0" dirty="0" smtClean="0"/>
              <a:t> here is that a litmus test of set criteria was established to affirm a system is trusted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0E5BE-6780-C64C-8426-5628021BC68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168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Unclear what makes a repository trusted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0E5BE-6780-C64C-8426-5628021BC6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954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necessary</a:t>
            </a:r>
            <a:r>
              <a:rPr lang="en-US" baseline="0" dirty="0" smtClean="0"/>
              <a:t> access and query paradigm can dictate how something is structured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0E5BE-6780-C64C-8426-5628021BC68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7526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 is the spirit</a:t>
            </a:r>
            <a:r>
              <a:rPr lang="en-US" baseline="0" dirty="0" smtClean="0"/>
              <a:t> of why we have these standards as opposed to </a:t>
            </a:r>
            <a:r>
              <a:rPr lang="en-US" baseline="0" dirty="0" err="1" smtClean="0"/>
              <a:t>specfics</a:t>
            </a:r>
            <a:r>
              <a:rPr lang="en-US" baseline="0" dirty="0" smtClean="0"/>
              <a:t>, formal organizational support structure, many copies of data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0E5BE-6780-C64C-8426-5628021BC68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5844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 is the spirit</a:t>
            </a:r>
            <a:r>
              <a:rPr lang="en-US" baseline="0" dirty="0" smtClean="0"/>
              <a:t> of why we have these standards as opposed to </a:t>
            </a:r>
            <a:r>
              <a:rPr lang="en-US" baseline="0" dirty="0" err="1" smtClean="0"/>
              <a:t>specfics</a:t>
            </a:r>
            <a:r>
              <a:rPr lang="en-US" baseline="0" dirty="0" smtClean="0"/>
              <a:t>, formal organizational support structure, many copies of data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0E5BE-6780-C64C-8426-5628021BC68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5844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58793C6-4A6E-11E0-C687-001C259C6863}" type="slidenum">
              <a:rPr lang="en-US"/>
              <a:pPr/>
              <a:t>17</a:t>
            </a:fld>
            <a:endParaRPr lang="en-US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84312" rIns="90000" bIns="45000"/>
          <a:lstStyle/>
          <a:p>
            <a:pPr>
              <a:lnSpc>
                <a:spcPct val="87000"/>
              </a:lnSpc>
            </a:pPr>
            <a:fld id="{158795F6-4A6E-11E0-C687-001C259C6863}" type="slidenum">
              <a:rPr lang="en-US" sz="2400">
                <a:solidFill>
                  <a:srgbClr val="FFFFFF"/>
                </a:solidFill>
              </a:rPr>
              <a:pPr>
                <a:lnSpc>
                  <a:spcPct val="87000"/>
                </a:lnSpc>
              </a:pPr>
              <a:t>17</a:t>
            </a:fld>
            <a:fld id="{15879812-4A6E-11E0-C687-001C259C6863}" type="slidenum">
              <a:rPr lang="en-US" sz="2400">
                <a:solidFill>
                  <a:srgbClr val="FFFFFF"/>
                </a:solidFill>
              </a:rPr>
              <a:pPr>
                <a:lnSpc>
                  <a:spcPct val="87000"/>
                </a:lnSpc>
              </a:pPr>
              <a:t>17</a:t>
            </a:fld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84312" rIns="90000" bIns="45000"/>
          <a:lstStyle/>
          <a:p>
            <a:pPr>
              <a:lnSpc>
                <a:spcPct val="87000"/>
              </a:lnSpc>
            </a:pPr>
            <a:fld id="{15879A2E-4A6E-11E0-C687-001C259C6863}" type="slidenum">
              <a:rPr lang="en-US" sz="2400">
                <a:solidFill>
                  <a:srgbClr val="FFFFFF"/>
                </a:solidFill>
              </a:rPr>
              <a:pPr>
                <a:lnSpc>
                  <a:spcPct val="87000"/>
                </a:lnSpc>
              </a:pPr>
              <a:t>17</a:t>
            </a:fld>
            <a:fld id="{15879C4A-4A6E-11E0-C687-001C259C6863}" type="slidenum">
              <a:rPr lang="en-US" sz="2400">
                <a:solidFill>
                  <a:srgbClr val="FFFFFF"/>
                </a:solidFill>
              </a:rPr>
              <a:pPr>
                <a:lnSpc>
                  <a:spcPct val="87000"/>
                </a:lnSpc>
              </a:pPr>
              <a:t>17</a:t>
            </a:fld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Rectangle 4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5063" cy="4525962"/>
          </a:xfrm>
          <a:prstGeom prst="rect">
            <a:avLst/>
          </a:prstGeom>
          <a:noFill/>
          <a:ln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dirty="0" smtClean="0"/>
              <a:t>Of</a:t>
            </a:r>
            <a:r>
              <a:rPr lang="en-US" baseline="0" dirty="0" smtClean="0"/>
              <a:t> data that is released and tied to publications, how do we find and reuse it?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Access and Dissemination</a:t>
            </a:r>
            <a:r>
              <a:rPr lang="en-US" baseline="0" dirty="0" smtClean="0"/>
              <a:t> patterns go beyond OAIS….Virtual workspaces and tools are all about capturing a snapshot of computational and analytical environment for data, is it conceivably possible to create virtual environments?  The repository here is an abstraction of what would be multiple nodes in a larger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0E5BE-6780-C64C-8426-5628021BC68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3477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Some</a:t>
            </a:r>
            <a:r>
              <a:rPr lang="en-US" baseline="0" dirty="0" smtClean="0"/>
              <a:t> problems are probably already solved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0E5BE-6780-C64C-8426-5628021BC68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657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5813" cy="58562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8562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8013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217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524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4904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846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6324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5711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047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2363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52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350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0182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8013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775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2173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5244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4904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846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632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5711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04723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2363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52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3501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01827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8013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77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theme" Target="../theme/theme3.xml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5957888"/>
            <a:ext cx="3579813" cy="898525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6172200" y="6032500"/>
            <a:ext cx="2590800" cy="75088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1027" name="Line 3"/>
          <p:cNvSpPr>
            <a:spLocks noChangeShapeType="1"/>
          </p:cNvSpPr>
          <p:nvPr/>
        </p:nvSpPr>
        <p:spPr bwMode="auto">
          <a:xfrm>
            <a:off x="0" y="5969000"/>
            <a:ext cx="9144000" cy="1588"/>
          </a:xfrm>
          <a:prstGeom prst="line">
            <a:avLst/>
          </a:prstGeom>
          <a:noFill/>
          <a:ln w="19080">
            <a:solidFill>
              <a:srgbClr val="00467F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050"/>
            <a:ext cx="8228013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ctr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DejaVu Sans" charset="0"/>
        </a:defRPr>
      </a:lvl2pPr>
      <a:lvl3pPr marL="1143000" indent="-228600" algn="ctr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DejaVu Sans" charset="0"/>
        </a:defRPr>
      </a:lvl3pPr>
      <a:lvl4pPr marL="1600200" indent="-228600" algn="ctr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DejaVu Sans" charset="0"/>
        </a:defRPr>
      </a:lvl4pPr>
      <a:lvl5pPr marL="2057400" indent="-228600" algn="ctr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DejaVu Sans" charset="0"/>
        </a:defRPr>
      </a:lvl5pPr>
      <a:lvl6pPr marL="2514600" indent="-228600" algn="ctr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DejaVu Sans" charset="0"/>
        </a:defRPr>
      </a:lvl6pPr>
      <a:lvl7pPr marL="2971800" indent="-228600" algn="ctr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DejaVu Sans" charset="0"/>
        </a:defRPr>
      </a:lvl7pPr>
      <a:lvl8pPr marL="3429000" indent="-228600" algn="ctr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DejaVu Sans" charset="0"/>
        </a:defRPr>
      </a:lvl8pPr>
      <a:lvl9pPr marL="3886200" indent="-228600" algn="ctr" defTabSz="457200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DejaVu Sans" charset="0"/>
        </a:defRPr>
      </a:lvl9pPr>
    </p:titleStyle>
    <p:bodyStyle>
      <a:lvl1pPr marL="342900" indent="-342900" algn="l" defTabSz="457200" rtl="0" eaLnBrk="1" fontAlgn="base" hangingPunct="1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1" fontAlgn="base" hangingPunct="1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1" fontAlgn="base" hangingPunct="1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1" fontAlgn="base" hangingPunct="1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924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9C44E-2EC9-F04A-85F5-BB468898A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924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6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gi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l.edu/sites/default/files/attachments/pages/trac_0.pdf" TargetMode="External"/><Relationship Id="rId4" Type="http://schemas.openxmlformats.org/officeDocument/2006/relationships/hyperlink" Target="http://public.ccsds.org/publications/archive/652x0m1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oclc.org/resources/research/activities/trustedrep/repositories.pdf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Trusted Repository Systems Overview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38778"/>
            <a:ext cx="6400800" cy="1752600"/>
          </a:xfrm>
        </p:spPr>
        <p:txBody>
          <a:bodyPr/>
          <a:lstStyle/>
          <a:p>
            <a:r>
              <a:rPr lang="en-US" sz="2400" dirty="0" smtClean="0"/>
              <a:t>DASPOS </a:t>
            </a:r>
            <a:r>
              <a:rPr lang="en-US" sz="2400" dirty="0" err="1" smtClean="0"/>
              <a:t>Bootcamp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University of Chicago</a:t>
            </a:r>
          </a:p>
          <a:p>
            <a:r>
              <a:rPr lang="en-US" sz="2400" dirty="0" smtClean="0"/>
              <a:t>Dec. 19, 2012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337181" y="4910308"/>
            <a:ext cx="25756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Rick Johnson</a:t>
            </a:r>
          </a:p>
          <a:p>
            <a:r>
              <a:rPr lang="en-US" dirty="0" err="1" smtClean="0"/>
              <a:t>Hesburgh</a:t>
            </a:r>
            <a:r>
              <a:rPr lang="en-US" dirty="0" smtClean="0"/>
              <a:t> Libraries</a:t>
            </a:r>
          </a:p>
          <a:p>
            <a:r>
              <a:rPr lang="en-US" dirty="0" smtClean="0"/>
              <a:t>University of Notre Dame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847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Governance </a:t>
            </a:r>
            <a:r>
              <a:rPr lang="en-US" dirty="0"/>
              <a:t>and Organizational Viability 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Organizational </a:t>
            </a:r>
            <a:r>
              <a:rPr lang="en-US" dirty="0"/>
              <a:t>Structure and Staffing 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Procedural </a:t>
            </a:r>
            <a:r>
              <a:rPr lang="en-US" dirty="0"/>
              <a:t>Accountability and Preservation Policy </a:t>
            </a:r>
            <a:r>
              <a:rPr lang="en-US" dirty="0" smtClean="0"/>
              <a:t>Framework</a:t>
            </a:r>
          </a:p>
          <a:p>
            <a:pPr marL="857250" lvl="1" indent="-457200">
              <a:buFont typeface="Wingdings" charset="2"/>
              <a:buChar char="Ø"/>
            </a:pPr>
            <a:r>
              <a:rPr lang="en-US" dirty="0" smtClean="0"/>
              <a:t>Retention polices, etc.</a:t>
            </a:r>
            <a:endParaRPr lang="en-US" dirty="0"/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Financial </a:t>
            </a:r>
            <a:r>
              <a:rPr lang="en-US" dirty="0"/>
              <a:t>Sustainability </a:t>
            </a:r>
            <a:endParaRPr lang="en-US" dirty="0" smtClean="0"/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Contracts</a:t>
            </a:r>
            <a:r>
              <a:rPr lang="en-US" dirty="0"/>
              <a:t>, Licenses, and Liabilities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4639C44E-2EC9-F04A-85F5-BB468898A358}" type="slidenum">
              <a:rPr lang="en-US" smtClean="0"/>
              <a:pPr algn="r"/>
              <a:t>10</a:t>
            </a:fld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467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>
                <a:solidFill>
                  <a:srgbClr val="FFFFFF"/>
                </a:solidFill>
                <a:latin typeface="Verdana" charset="0"/>
              </a:rPr>
              <a:t>Organizational Infrastructure</a:t>
            </a:r>
            <a:endParaRPr lang="en-US" sz="3600" dirty="0">
              <a:solidFill>
                <a:srgbClr val="FFFFFF"/>
              </a:solidFill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012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2798"/>
            <a:ext cx="8228013" cy="4524375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Ingest</a:t>
            </a:r>
            <a:r>
              <a:rPr lang="en-US" dirty="0"/>
              <a:t>: Acquisition of Content 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Ingest</a:t>
            </a:r>
            <a:r>
              <a:rPr lang="en-US" dirty="0"/>
              <a:t>: Creation of the AIP </a:t>
            </a:r>
          </a:p>
          <a:p>
            <a:pPr marL="457200" indent="-457200">
              <a:buFont typeface="Arial"/>
              <a:buChar char="•"/>
            </a:pPr>
            <a:r>
              <a:rPr lang="fi-FI" dirty="0" err="1" smtClean="0"/>
              <a:t>Preservation</a:t>
            </a:r>
            <a:r>
              <a:rPr lang="fi-FI" dirty="0" smtClean="0"/>
              <a:t> Planning</a:t>
            </a:r>
          </a:p>
          <a:p>
            <a:pPr marL="914400" lvl="1" indent="-457200">
              <a:buFont typeface="Wingdings" charset="2"/>
              <a:buChar char="Ø"/>
            </a:pPr>
            <a:r>
              <a:rPr lang="fi-FI" dirty="0" smtClean="0"/>
              <a:t>i.e. </a:t>
            </a:r>
            <a:r>
              <a:rPr lang="fi-FI" dirty="0" err="1"/>
              <a:t>m</a:t>
            </a:r>
            <a:r>
              <a:rPr lang="fi-FI" dirty="0" err="1" smtClean="0"/>
              <a:t>igration</a:t>
            </a:r>
            <a:r>
              <a:rPr lang="fi-FI" dirty="0" smtClean="0"/>
              <a:t>, </a:t>
            </a:r>
            <a:r>
              <a:rPr lang="fi-FI" dirty="0" err="1" smtClean="0"/>
              <a:t>transformation</a:t>
            </a:r>
            <a:r>
              <a:rPr lang="fi-FI" dirty="0" smtClean="0"/>
              <a:t>, </a:t>
            </a:r>
            <a:r>
              <a:rPr lang="fi-FI" dirty="0" err="1" smtClean="0"/>
              <a:t>health</a:t>
            </a:r>
            <a:r>
              <a:rPr lang="fi-FI" dirty="0" smtClean="0"/>
              <a:t> </a:t>
            </a:r>
            <a:r>
              <a:rPr lang="fi-FI" dirty="0" err="1" smtClean="0"/>
              <a:t>checking</a:t>
            </a:r>
            <a:endParaRPr lang="fi-FI" dirty="0"/>
          </a:p>
          <a:p>
            <a:pPr marL="457200" indent="-457200">
              <a:buFont typeface="Arial"/>
              <a:buChar char="•"/>
            </a:pPr>
            <a:r>
              <a:rPr lang="fr-FR" dirty="0" smtClean="0"/>
              <a:t>AIP </a:t>
            </a:r>
            <a:r>
              <a:rPr lang="fr-FR" dirty="0" err="1"/>
              <a:t>Preservation</a:t>
            </a:r>
            <a:r>
              <a:rPr lang="fr-FR" dirty="0"/>
              <a:t> </a:t>
            </a:r>
          </a:p>
          <a:p>
            <a:pPr marL="457200" indent="-457200">
              <a:buFont typeface="Arial"/>
              <a:buChar char="•"/>
            </a:pPr>
            <a:r>
              <a:rPr lang="fr-FR" dirty="0" smtClean="0"/>
              <a:t>Information </a:t>
            </a:r>
            <a:r>
              <a:rPr lang="fr-FR" dirty="0"/>
              <a:t>Management 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Access Management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Data Integrity Checking </a:t>
            </a:r>
            <a:endParaRPr lang="en-US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4639C44E-2EC9-F04A-85F5-BB468898A358}" type="slidenum">
              <a:rPr lang="en-US" smtClean="0"/>
              <a:pPr algn="r"/>
              <a:t>11</a:t>
            </a:fld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467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>
                <a:solidFill>
                  <a:srgbClr val="FFFFFF"/>
                </a:solidFill>
                <a:latin typeface="Verdana" charset="0"/>
              </a:rPr>
              <a:t>Digital Object Management</a:t>
            </a:r>
            <a:endParaRPr lang="en-US" sz="3600" dirty="0">
              <a:solidFill>
                <a:srgbClr val="FFFFFF"/>
              </a:solidFill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694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Technical </a:t>
            </a:r>
            <a:r>
              <a:rPr lang="en-US" dirty="0"/>
              <a:t>Infrastructure Risk </a:t>
            </a:r>
            <a:r>
              <a:rPr lang="en-US" dirty="0" smtClean="0"/>
              <a:t>Management</a:t>
            </a:r>
          </a:p>
          <a:p>
            <a:pPr marL="914400" lvl="1" indent="-457200">
              <a:buFont typeface="Wingdings" charset="2"/>
              <a:buChar char="Ø"/>
            </a:pPr>
            <a:r>
              <a:rPr lang="en-US" dirty="0" smtClean="0"/>
              <a:t>Proper redundancies, load balancing, replication of content</a:t>
            </a:r>
            <a:endParaRPr lang="en-US" dirty="0"/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Security </a:t>
            </a:r>
            <a:r>
              <a:rPr lang="en-US" dirty="0"/>
              <a:t>Risk </a:t>
            </a:r>
            <a:r>
              <a:rPr lang="en-US" dirty="0" smtClean="0"/>
              <a:t>Management</a:t>
            </a:r>
          </a:p>
          <a:p>
            <a:pPr marL="914400" lvl="1" indent="-457200">
              <a:buFont typeface="Wingdings" charset="2"/>
              <a:buChar char="Ø"/>
            </a:pPr>
            <a:r>
              <a:rPr lang="en-US" dirty="0" smtClean="0"/>
              <a:t>Proper access, intellectual property, and privacy controls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4639C44E-2EC9-F04A-85F5-BB468898A358}" type="slidenum">
              <a:rPr lang="en-US" smtClean="0"/>
              <a:pPr algn="r"/>
              <a:t>12</a:t>
            </a:fld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9144000" cy="1326806"/>
          </a:xfrm>
          <a:prstGeom prst="rect">
            <a:avLst/>
          </a:prstGeom>
          <a:solidFill>
            <a:srgbClr val="00467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>
                <a:solidFill>
                  <a:srgbClr val="FFFFFF"/>
                </a:solidFill>
                <a:latin typeface="Verdana" charset="0"/>
              </a:rPr>
              <a:t>Infrastructure and Security Risk Management</a:t>
            </a:r>
            <a:endParaRPr lang="en-US" sz="3600" dirty="0">
              <a:solidFill>
                <a:srgbClr val="FFFFFF"/>
              </a:solidFill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694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Char char="•"/>
            </a:pPr>
            <a:r>
              <a:rPr lang="en-US" dirty="0" err="1" smtClean="0"/>
              <a:t>Chronopolis</a:t>
            </a:r>
            <a:endParaRPr lang="en-US" dirty="0" smtClean="0"/>
          </a:p>
          <a:p>
            <a:pPr marL="457200" indent="-457200">
              <a:buFont typeface="Arial"/>
              <a:buChar char="•"/>
            </a:pPr>
            <a:r>
              <a:rPr lang="en-US" dirty="0" err="1" smtClean="0"/>
              <a:t>Hathi</a:t>
            </a:r>
            <a:r>
              <a:rPr lang="en-US" dirty="0" smtClean="0"/>
              <a:t> Trust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Stanford Digital Repository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4639C44E-2EC9-F04A-85F5-BB468898A358}" type="slidenum">
              <a:rPr lang="en-US" smtClean="0"/>
              <a:pPr algn="r"/>
              <a:t>13</a:t>
            </a:fld>
            <a:endParaRPr lang="en-US" dirty="0"/>
          </a:p>
        </p:txBody>
      </p:sp>
      <p:pic>
        <p:nvPicPr>
          <p:cNvPr id="4" name="Picture 3" descr="chrono_hom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151660"/>
            <a:ext cx="3489799" cy="1104277"/>
          </a:xfrm>
          <a:prstGeom prst="rect">
            <a:avLst/>
          </a:prstGeom>
        </p:spPr>
      </p:pic>
      <p:pic>
        <p:nvPicPr>
          <p:cNvPr id="6" name="Picture 5" descr="hathitrust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5133" y="4151661"/>
            <a:ext cx="3991360" cy="1270489"/>
          </a:xfrm>
          <a:prstGeom prst="rect">
            <a:avLst/>
          </a:prstGeom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467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>
                <a:solidFill>
                  <a:srgbClr val="FFFFFF"/>
                </a:solidFill>
                <a:latin typeface="Verdana" charset="0"/>
              </a:rPr>
              <a:t>Example Trusted Repository Systems</a:t>
            </a:r>
            <a:endParaRPr lang="en-US" sz="3600" dirty="0">
              <a:solidFill>
                <a:srgbClr val="FFFFFF"/>
              </a:solidFill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056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2921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All about what do you want to do with the data, like Kyle’s RECAST slide</a:t>
            </a:r>
          </a:p>
          <a:p>
            <a:pPr marL="857250" lvl="1" indent="-457200">
              <a:buFont typeface="Arial"/>
              <a:buChar char="•"/>
            </a:pPr>
            <a:r>
              <a:rPr lang="en-US" dirty="0" smtClean="0"/>
              <a:t>Reuse</a:t>
            </a:r>
          </a:p>
          <a:p>
            <a:pPr marL="857250" lvl="1" indent="-457200">
              <a:buFont typeface="Arial"/>
              <a:buChar char="•"/>
            </a:pPr>
            <a:r>
              <a:rPr lang="en-US" dirty="0" smtClean="0"/>
              <a:t>Analyze in a new way</a:t>
            </a:r>
          </a:p>
          <a:p>
            <a:pPr marL="857250" lvl="1" indent="-457200">
              <a:buFont typeface="Arial"/>
              <a:buChar char="•"/>
            </a:pPr>
            <a:r>
              <a:rPr lang="en-US" dirty="0" smtClean="0"/>
              <a:t>Correlate with other data</a:t>
            </a:r>
          </a:p>
          <a:p>
            <a:pPr marL="857250" lvl="1" indent="-457200">
              <a:buFont typeface="Arial"/>
              <a:buChar char="•"/>
            </a:pPr>
            <a:r>
              <a:rPr lang="en-US" dirty="0" smtClean="0"/>
              <a:t>Share linked to publication</a:t>
            </a:r>
          </a:p>
          <a:p>
            <a:pPr marL="857250" lvl="1" indent="-457200">
              <a:buFont typeface="Arial"/>
              <a:buChar char="•"/>
            </a:pPr>
            <a:r>
              <a:rPr lang="en-US" dirty="0" smtClean="0"/>
              <a:t>Migrate to newer content</a:t>
            </a:r>
          </a:p>
          <a:p>
            <a:pPr marL="857250" lvl="1" indent="-457200"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</a:rPr>
              <a:t>Archive analysis notes in some expected structure?</a:t>
            </a:r>
          </a:p>
          <a:p>
            <a:pPr marL="857250" lvl="1" indent="-457200"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</a:rPr>
              <a:t>Preserve </a:t>
            </a:r>
            <a:r>
              <a:rPr lang="en-US" smtClean="0">
                <a:latin typeface="Arial" charset="0"/>
                <a:ea typeface="ＭＳ Ｐゴシック" charset="0"/>
              </a:rPr>
              <a:t>for funders</a:t>
            </a:r>
            <a:endParaRPr lang="en-US" dirty="0">
              <a:latin typeface="Arial" charset="0"/>
              <a:ea typeface="ＭＳ Ｐゴシック" charset="0"/>
            </a:endParaRP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4639C44E-2EC9-F04A-85F5-BB468898A358}" type="slidenum">
              <a:rPr lang="en-US" smtClean="0"/>
              <a:pPr algn="r"/>
              <a:t>14</a:t>
            </a:fld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467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>
                <a:solidFill>
                  <a:srgbClr val="FFFFFF"/>
                </a:solidFill>
                <a:latin typeface="Verdana" charset="0"/>
              </a:rPr>
              <a:t>What Metadata to Capture?</a:t>
            </a:r>
            <a:endParaRPr lang="en-US" sz="3600" dirty="0">
              <a:solidFill>
                <a:srgbClr val="FFFFFF"/>
              </a:solidFill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876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15"/>
            <a:ext cx="8228013" cy="4524375"/>
          </a:xfrm>
        </p:spPr>
        <p:txBody>
          <a:bodyPr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Inform the design philosophies of preservation layer recommendations</a:t>
            </a:r>
          </a:p>
          <a:p>
            <a:pPr marL="914400" lvl="1" indent="-457200">
              <a:buFont typeface="Wingdings" charset="2"/>
              <a:buChar char="Ø"/>
            </a:pPr>
            <a:r>
              <a:rPr lang="en-US" dirty="0" smtClean="0"/>
              <a:t>Organizational, process, technology, and infrastructure sustainability</a:t>
            </a:r>
          </a:p>
          <a:p>
            <a:pPr marL="914400" lvl="1" indent="-457200">
              <a:buFont typeface="Wingdings" charset="2"/>
              <a:buChar char="Ø"/>
            </a:pPr>
            <a:r>
              <a:rPr lang="en-US" dirty="0" smtClean="0"/>
              <a:t>OAIS SIP and AIP somewhat applicable</a:t>
            </a:r>
          </a:p>
          <a:p>
            <a:pPr marL="1314450" lvl="2" indent="-457200">
              <a:buFont typeface="Wingdings" charset="2"/>
              <a:buChar char="§"/>
            </a:pPr>
            <a:r>
              <a:rPr lang="en-US" dirty="0" smtClean="0"/>
              <a:t>Collect and store metadata necessary to ensure migration, reuse, access, etc.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Access and dissemination layer more complex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4639C44E-2EC9-F04A-85F5-BB468898A358}" type="slidenum">
              <a:rPr lang="en-US" smtClean="0"/>
              <a:pPr algn="r"/>
              <a:t>15</a:t>
            </a:fld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467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>
                <a:solidFill>
                  <a:srgbClr val="FFFFFF"/>
                </a:solidFill>
                <a:latin typeface="Verdana" charset="0"/>
              </a:rPr>
              <a:t>How Does it Apply to Us</a:t>
            </a:r>
            <a:endParaRPr lang="en-US" sz="3600" dirty="0">
              <a:solidFill>
                <a:srgbClr val="FFFFFF"/>
              </a:solidFill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329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15"/>
            <a:ext cx="8228013" cy="4524375"/>
          </a:xfrm>
        </p:spPr>
        <p:txBody>
          <a:bodyPr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Does not dictate how you structure data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Does not dictate base archival technology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It DOES inform categories of metadata collected</a:t>
            </a:r>
          </a:p>
          <a:p>
            <a:pPr marL="457200" indent="-457200">
              <a:buFont typeface="Arial"/>
              <a:buChar char="•"/>
            </a:pPr>
            <a:r>
              <a:rPr lang="en-US" b="1" dirty="0" smtClean="0"/>
              <a:t>Preservation applies to tools as well!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Inform future trusted criteria?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4639C44E-2EC9-F04A-85F5-BB468898A358}" type="slidenum">
              <a:rPr lang="en-US" smtClean="0"/>
              <a:pPr algn="r"/>
              <a:t>16</a:t>
            </a:fld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467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>
                <a:solidFill>
                  <a:srgbClr val="FFFFFF"/>
                </a:solidFill>
                <a:latin typeface="Verdana" charset="0"/>
              </a:rPr>
              <a:t>How Does it Apply to Us</a:t>
            </a:r>
            <a:endParaRPr lang="en-US" sz="3600" dirty="0">
              <a:solidFill>
                <a:srgbClr val="FFFFFF"/>
              </a:solidFill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609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467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>
                <a:solidFill>
                  <a:srgbClr val="FFFFFF"/>
                </a:solidFill>
                <a:latin typeface="Verdana" charset="0"/>
              </a:rPr>
              <a:t>Finding </a:t>
            </a:r>
            <a:r>
              <a:rPr lang="en-US" sz="3600" dirty="0">
                <a:solidFill>
                  <a:srgbClr val="FFFFFF"/>
                </a:solidFill>
                <a:latin typeface="Verdana" charset="0"/>
              </a:rPr>
              <a:t>O</a:t>
            </a:r>
            <a:r>
              <a:rPr lang="en-US" sz="3600" dirty="0" smtClean="0">
                <a:solidFill>
                  <a:srgbClr val="FFFFFF"/>
                </a:solidFill>
                <a:latin typeface="Verdana" charset="0"/>
              </a:rPr>
              <a:t>ur Data</a:t>
            </a:r>
            <a:endParaRPr lang="en-US" sz="3600" dirty="0">
              <a:solidFill>
                <a:srgbClr val="FFFFFF"/>
              </a:solidFill>
              <a:latin typeface="Verdana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04800" y="1219201"/>
            <a:ext cx="8517438" cy="4246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600" dirty="0" smtClean="0">
              <a:solidFill>
                <a:srgbClr val="00467F"/>
              </a:solidFill>
              <a:latin typeface="Verdana" charset="0"/>
            </a:endParaRPr>
          </a:p>
          <a:p>
            <a:pPr>
              <a:lnSpc>
                <a:spcPct val="100000"/>
              </a:lnSpc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600" dirty="0" smtClean="0">
              <a:solidFill>
                <a:srgbClr val="00467F"/>
              </a:solidFill>
              <a:latin typeface="Verdana" charset="0"/>
            </a:endParaRPr>
          </a:p>
          <a:p>
            <a:pPr>
              <a:lnSpc>
                <a:spcPct val="100000"/>
              </a:lnSpc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 smtClean="0"/>
          </a:p>
          <a:p>
            <a:pPr>
              <a:lnSpc>
                <a:spcPct val="100000"/>
              </a:lnSpc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/>
          </a:p>
          <a:p>
            <a:pPr>
              <a:lnSpc>
                <a:spcPct val="100000"/>
              </a:lnSpc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 smtClean="0"/>
          </a:p>
          <a:p>
            <a:pPr>
              <a:lnSpc>
                <a:spcPct val="100000"/>
              </a:lnSpc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/>
          </a:p>
          <a:p>
            <a:pPr>
              <a:lnSpc>
                <a:spcPct val="100000"/>
              </a:lnSpc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 smtClean="0"/>
          </a:p>
          <a:p>
            <a:pPr>
              <a:lnSpc>
                <a:spcPct val="100000"/>
              </a:lnSpc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/>
          </a:p>
          <a:p>
            <a:pPr>
              <a:lnSpc>
                <a:spcPct val="100000"/>
              </a:lnSpc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 smtClean="0"/>
          </a:p>
          <a:p>
            <a:pPr>
              <a:lnSpc>
                <a:spcPct val="100000"/>
              </a:lnSpc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800" dirty="0"/>
          </a:p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400" dirty="0" smtClean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400" dirty="0"/>
              <a:t>*Linking Open Data cloud diagram, by Richard </a:t>
            </a:r>
            <a:r>
              <a:rPr lang="en-US" sz="1400" dirty="0" err="1"/>
              <a:t>Cyganiak</a:t>
            </a:r>
            <a:r>
              <a:rPr lang="en-US" sz="1400" dirty="0"/>
              <a:t> and </a:t>
            </a:r>
            <a:r>
              <a:rPr lang="en-US" sz="1400" dirty="0" err="1"/>
              <a:t>Anja</a:t>
            </a:r>
            <a:r>
              <a:rPr lang="en-US" sz="1400" dirty="0"/>
              <a:t> </a:t>
            </a:r>
            <a:r>
              <a:rPr lang="en-US" sz="1400" dirty="0" err="1"/>
              <a:t>Jentzsch</a:t>
            </a:r>
            <a:r>
              <a:rPr lang="en-US" sz="1400" dirty="0"/>
              <a:t>. http://</a:t>
            </a:r>
            <a:r>
              <a:rPr lang="en-US" sz="1400" dirty="0" err="1"/>
              <a:t>lod-cloud.net</a:t>
            </a:r>
            <a:r>
              <a:rPr lang="en-US" sz="1400" dirty="0"/>
              <a:t>/</a:t>
            </a:r>
            <a:endParaRPr lang="en-US" sz="1400" dirty="0">
              <a:solidFill>
                <a:srgbClr val="00467F"/>
              </a:solidFill>
              <a:latin typeface="Verdana" charset="0"/>
            </a:endParaRPr>
          </a:p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400" dirty="0"/>
          </a:p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400" dirty="0" smtClean="0"/>
          </a:p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400" dirty="0"/>
          </a:p>
          <a:p>
            <a:pPr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400" dirty="0" smtClean="0"/>
          </a:p>
        </p:txBody>
      </p:sp>
      <p:pic>
        <p:nvPicPr>
          <p:cNvPr id="4" name="Picture 3" descr="Semantic_Web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4342" y="1143000"/>
            <a:ext cx="6404649" cy="4401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69771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639C44E-2EC9-F04A-85F5-BB468898A358}" type="slidenum">
              <a:rPr lang="en-US" smtClean="0"/>
              <a:t>18</a:t>
            </a:fld>
            <a:endParaRPr lang="en-US"/>
          </a:p>
        </p:txBody>
      </p:sp>
      <p:pic>
        <p:nvPicPr>
          <p:cNvPr id="7" name="Picture 6" descr="Research Data Mgmt Draft Architecture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9382"/>
            <a:ext cx="9144000" cy="677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962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4965"/>
            <a:ext cx="7764036" cy="4087828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Preservation (storage, replication)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Health checking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Citation (of datasets? </a:t>
            </a:r>
            <a:r>
              <a:rPr lang="en-US" dirty="0"/>
              <a:t>s</a:t>
            </a:r>
            <a:r>
              <a:rPr lang="en-US" dirty="0" smtClean="0"/>
              <a:t>tatistics?)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Indexing and Discovery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Reuse </a:t>
            </a:r>
          </a:p>
          <a:p>
            <a:pPr marL="857250" lvl="1" indent="-457200">
              <a:buFont typeface="Wingdings" charset="2"/>
              <a:buChar char="Ø"/>
            </a:pPr>
            <a:r>
              <a:rPr lang="en-US" dirty="0"/>
              <a:t>R</a:t>
            </a:r>
            <a:r>
              <a:rPr lang="en-US" dirty="0" smtClean="0"/>
              <a:t>eanalyze? Feed into new experiment?</a:t>
            </a:r>
          </a:p>
          <a:p>
            <a:pPr marL="857250" lvl="1" indent="-457200">
              <a:buFont typeface="Wingdings" charset="2"/>
              <a:buChar char="Ø"/>
            </a:pPr>
            <a:r>
              <a:rPr lang="en-US" dirty="0" smtClean="0"/>
              <a:t>Virtualizations?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Simple Deposit/ingest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Migration (enable reuse)</a:t>
            </a:r>
          </a:p>
          <a:p>
            <a:pPr marL="457200" indent="-457200">
              <a:buFont typeface="Arial"/>
              <a:buChar char="•"/>
            </a:pPr>
            <a:endParaRPr lang="en-US" dirty="0" smtClean="0"/>
          </a:p>
          <a:p>
            <a:pPr marL="457200" indent="-457200">
              <a:buFont typeface="Arial"/>
              <a:buChar char="•"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4639C44E-2EC9-F04A-85F5-BB468898A358}" type="slidenum">
              <a:rPr lang="en-US" smtClean="0"/>
              <a:pPr algn="r"/>
              <a:t>19</a:t>
            </a:fld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467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>
                <a:solidFill>
                  <a:srgbClr val="FFFFFF"/>
                </a:solidFill>
                <a:latin typeface="Verdana" charset="0"/>
              </a:rPr>
              <a:t>Core Services</a:t>
            </a:r>
            <a:endParaRPr lang="en-US" sz="3600" dirty="0">
              <a:solidFill>
                <a:srgbClr val="FFFFFF"/>
              </a:solidFill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3464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4963"/>
            <a:ext cx="8228013" cy="424659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	The </a:t>
            </a:r>
            <a:r>
              <a:rPr lang="en-US" dirty="0"/>
              <a:t>Task Force on Archiving of Digital Information (1996) declared, “a critical </a:t>
            </a:r>
            <a:r>
              <a:rPr lang="en-US" dirty="0" smtClean="0"/>
              <a:t>component of </a:t>
            </a:r>
            <a:r>
              <a:rPr lang="en-US" dirty="0"/>
              <a:t>digital archiving infrastructure is the existence of a sufficient number of trusted organizations </a:t>
            </a:r>
            <a:r>
              <a:rPr lang="en-US" dirty="0" smtClean="0"/>
              <a:t>capable of </a:t>
            </a:r>
            <a:r>
              <a:rPr lang="en-US" dirty="0"/>
              <a:t>storing, migrating, and providing access to digital collections.” The task force saw that “trusted” </a:t>
            </a:r>
            <a:r>
              <a:rPr lang="en-US" dirty="0" smtClean="0"/>
              <a:t>or trustworthy </a:t>
            </a:r>
            <a:r>
              <a:rPr lang="en-US" dirty="0"/>
              <a:t>organizations could not simply identify themselves</a:t>
            </a:r>
            <a:r>
              <a:rPr lang="en-US" dirty="0" smtClean="0"/>
              <a:t>.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Can we really count on commercial entities to exist in 10 years?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A trusted repository is more than off-site backup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Unclear what makes a repository trusted</a:t>
            </a:r>
          </a:p>
          <a:p>
            <a:pPr marL="457200" indent="-457200">
              <a:buFont typeface="Arial"/>
              <a:buChar char="•"/>
            </a:pPr>
            <a:endParaRPr lang="en-US" dirty="0" smtClean="0"/>
          </a:p>
          <a:p>
            <a:pPr marL="457200" indent="-457200">
              <a:buFont typeface="Arial"/>
              <a:buChar char="•"/>
            </a:pPr>
            <a:endParaRPr lang="en-US" dirty="0" smtClean="0"/>
          </a:p>
          <a:p>
            <a:pPr marL="457200" indent="-457200">
              <a:buFont typeface="Arial"/>
              <a:buChar char="•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4639C44E-2EC9-F04A-85F5-BB468898A358}" type="slidenum">
              <a:rPr lang="en-US" smtClean="0"/>
              <a:pPr algn="r"/>
              <a:t>2</a:t>
            </a:fld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467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>
                <a:solidFill>
                  <a:srgbClr val="FFFFFF"/>
                </a:solidFill>
                <a:latin typeface="Verdana" charset="0"/>
              </a:rPr>
              <a:t>Why Trusted Repositories?</a:t>
            </a:r>
            <a:endParaRPr lang="en-US" sz="3600" dirty="0">
              <a:solidFill>
                <a:srgbClr val="FFFFFF"/>
              </a:solidFill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813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4965"/>
            <a:ext cx="7764036" cy="4087828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OAIS Standard</a:t>
            </a:r>
          </a:p>
          <a:p>
            <a:pPr marL="914400" lvl="1" indent="-457200">
              <a:buFont typeface="Wingdings" charset="2"/>
              <a:buChar char="Ø"/>
            </a:pPr>
            <a:r>
              <a:rPr lang="en-US" dirty="0" smtClean="0"/>
              <a:t>Trusted Repository Report 2002, </a:t>
            </a:r>
            <a:r>
              <a:rPr lang="en-US" dirty="0">
                <a:hlinkClick r:id="rId2"/>
              </a:rPr>
              <a:t>http://www.oclc.org/resources/research/activities/trustedrep/repositories.pdf</a:t>
            </a:r>
            <a:endParaRPr lang="en-US" dirty="0" smtClean="0"/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Trusted Repository Audit and Certification Checklist, 2007</a:t>
            </a:r>
            <a:endParaRPr lang="en-US" dirty="0" smtClean="0">
              <a:hlinkClick r:id="rId3"/>
            </a:endParaRPr>
          </a:p>
          <a:p>
            <a:pPr marL="914400" lvl="1" indent="-457200">
              <a:buFont typeface="Wingdings" charset="2"/>
              <a:buChar char="Ø"/>
            </a:pP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://www.crl.edu/sites/default/files/attachments/pages/trac_0.</a:t>
            </a:r>
            <a:r>
              <a:rPr lang="en-US" dirty="0" smtClean="0">
                <a:hlinkClick r:id="rId3"/>
              </a:rPr>
              <a:t>pdf</a:t>
            </a:r>
            <a:endParaRPr lang="en-US" dirty="0" smtClean="0"/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Trustworthy Digital Repositories 2012 Draft</a:t>
            </a:r>
          </a:p>
          <a:p>
            <a:pPr marL="914400" lvl="1" indent="-457200">
              <a:buFont typeface="Wingdings" charset="2"/>
              <a:buChar char="Ø"/>
            </a:pPr>
            <a:r>
              <a:rPr lang="en-US" dirty="0">
                <a:hlinkClick r:id="rId4"/>
              </a:rPr>
              <a:t>http://public.ccsds.org/publications/archive/652x0m1.</a:t>
            </a:r>
            <a:r>
              <a:rPr lang="en-US" dirty="0" smtClean="0">
                <a:hlinkClick r:id="rId4"/>
              </a:rPr>
              <a:t>pdf</a:t>
            </a: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4639C44E-2EC9-F04A-85F5-BB468898A358}" type="slidenum">
              <a:rPr lang="en-US" smtClean="0"/>
              <a:pPr algn="r"/>
              <a:t>20</a:t>
            </a:fld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467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>
                <a:solidFill>
                  <a:srgbClr val="FFFFFF"/>
                </a:solidFill>
                <a:latin typeface="Verdana" charset="0"/>
              </a:rPr>
              <a:t>References</a:t>
            </a:r>
            <a:endParaRPr lang="en-US" sz="3600" dirty="0">
              <a:solidFill>
                <a:srgbClr val="FFFFFF"/>
              </a:solidFill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016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Char char="•"/>
            </a:pPr>
            <a:r>
              <a:rPr lang="en-US" sz="2400" dirty="0" smtClean="0">
                <a:latin typeface="Calibri"/>
                <a:cs typeface="Calibri"/>
              </a:rPr>
              <a:t>“</a:t>
            </a:r>
            <a:r>
              <a:rPr lang="en-US" sz="2400" dirty="0">
                <a:latin typeface="Calibri"/>
                <a:cs typeface="Calibri"/>
              </a:rPr>
              <a:t>PURR and ISO 16363 Preparation” Matthew Kroll and Michael Witt, Open Repositories </a:t>
            </a:r>
            <a:r>
              <a:rPr lang="en-US" sz="2400" dirty="0" smtClean="0">
                <a:latin typeface="Calibri"/>
                <a:cs typeface="Calibri"/>
              </a:rPr>
              <a:t>2012</a:t>
            </a:r>
          </a:p>
          <a:p>
            <a:pPr marL="457200" indent="-457200">
              <a:buFont typeface="Arial"/>
              <a:buChar char="•"/>
            </a:pPr>
            <a:r>
              <a:rPr lang="en-US" sz="2400" dirty="0" smtClean="0">
                <a:latin typeface="Calibri"/>
                <a:ea typeface="ＭＳ Ｐゴシック" charset="0"/>
                <a:cs typeface="Calibri"/>
              </a:rPr>
              <a:t>“</a:t>
            </a:r>
            <a:r>
              <a:rPr lang="en-US" sz="2400" dirty="0">
                <a:latin typeface="Calibri"/>
                <a:ea typeface="ＭＳ Ｐゴシック" charset="0"/>
                <a:cs typeface="Calibri"/>
              </a:rPr>
              <a:t>The Reference Model for an Open Archival Information System (OAIS)”, </a:t>
            </a:r>
            <a:r>
              <a:rPr lang="it-IT" sz="2400" dirty="0">
                <a:latin typeface="Calibri"/>
                <a:ea typeface="ＭＳ Ｐゴシック" charset="0"/>
                <a:cs typeface="Calibri"/>
              </a:rPr>
              <a:t>Carlo </a:t>
            </a:r>
            <a:r>
              <a:rPr lang="it-IT" sz="2400" dirty="0" err="1">
                <a:latin typeface="Calibri"/>
                <a:ea typeface="ＭＳ Ｐゴシック" charset="0"/>
                <a:cs typeface="Calibri"/>
              </a:rPr>
              <a:t>Meghini</a:t>
            </a:r>
            <a:r>
              <a:rPr lang="it-IT" sz="2400" dirty="0">
                <a:latin typeface="Calibri"/>
                <a:ea typeface="ＭＳ Ｐゴシック" charset="0"/>
                <a:cs typeface="Calibri"/>
              </a:rPr>
              <a:t>, </a:t>
            </a:r>
            <a:r>
              <a:rPr lang="it-IT" sz="2400" dirty="0" err="1" smtClean="0">
                <a:latin typeface="Calibri"/>
                <a:ea typeface="ＭＳ Ｐゴシック" charset="0"/>
                <a:cs typeface="Calibri"/>
              </a:rPr>
              <a:t>Preserving</a:t>
            </a:r>
            <a:r>
              <a:rPr lang="it-IT" sz="2400" dirty="0" smtClean="0">
                <a:latin typeface="Calibri"/>
                <a:ea typeface="ＭＳ Ｐゴシック" charset="0"/>
                <a:cs typeface="Calibri"/>
              </a:rPr>
              <a:t> </a:t>
            </a:r>
            <a:r>
              <a:rPr lang="it-IT" sz="2400" dirty="0">
                <a:latin typeface="Calibri"/>
                <a:ea typeface="ＭＳ Ｐゴシック" charset="0"/>
                <a:cs typeface="Calibri"/>
              </a:rPr>
              <a:t>Digital Objects - </a:t>
            </a:r>
            <a:r>
              <a:rPr lang="it-IT" sz="2400" dirty="0" err="1">
                <a:latin typeface="Calibri"/>
                <a:ea typeface="ＭＳ Ｐゴシック" charset="0"/>
                <a:cs typeface="Calibri"/>
              </a:rPr>
              <a:t>Principles</a:t>
            </a:r>
            <a:r>
              <a:rPr lang="it-IT" sz="2400" dirty="0">
                <a:latin typeface="Calibri"/>
                <a:ea typeface="ＭＳ Ｐゴシック" charset="0"/>
                <a:cs typeface="Calibri"/>
              </a:rPr>
              <a:t> and </a:t>
            </a:r>
            <a:r>
              <a:rPr lang="it-IT" sz="2400" dirty="0" err="1">
                <a:latin typeface="Calibri"/>
                <a:ea typeface="ＭＳ Ｐゴシック" charset="0"/>
                <a:cs typeface="Calibri"/>
              </a:rPr>
              <a:t>Practice</a:t>
            </a:r>
            <a:r>
              <a:rPr lang="en-US" sz="2400" dirty="0">
                <a:latin typeface="Calibri"/>
                <a:ea typeface="ＭＳ Ｐゴシック" charset="0"/>
                <a:cs typeface="Calibri"/>
              </a:rPr>
              <a:t> DPE, Planets CASPAR and </a:t>
            </a:r>
            <a:r>
              <a:rPr lang="en-US" sz="2400" dirty="0" err="1">
                <a:latin typeface="Calibri"/>
                <a:ea typeface="ＭＳ Ｐゴシック" charset="0"/>
                <a:cs typeface="Calibri"/>
              </a:rPr>
              <a:t>nestor</a:t>
            </a:r>
            <a:r>
              <a:rPr lang="en-US" sz="2400" dirty="0">
                <a:latin typeface="Calibri"/>
                <a:ea typeface="ＭＳ Ｐゴシック" charset="0"/>
                <a:cs typeface="Calibri"/>
              </a:rPr>
              <a:t> joint training event</a:t>
            </a:r>
            <a:r>
              <a:rPr lang="en-US" sz="2400" dirty="0" smtClean="0">
                <a:latin typeface="Calibri"/>
                <a:ea typeface="ＭＳ Ｐゴシック" charset="0"/>
                <a:cs typeface="Calibri"/>
              </a:rPr>
              <a:t>, </a:t>
            </a:r>
            <a:r>
              <a:rPr lang="it-IT" sz="2400" dirty="0" err="1" smtClean="0">
                <a:latin typeface="Calibri"/>
                <a:ea typeface="ＭＳ Ｐゴシック" charset="0"/>
                <a:cs typeface="Calibri"/>
              </a:rPr>
              <a:t>Prague</a:t>
            </a:r>
            <a:r>
              <a:rPr lang="it-IT" sz="2400" dirty="0">
                <a:latin typeface="Calibri"/>
                <a:ea typeface="ＭＳ Ｐゴシック" charset="0"/>
                <a:cs typeface="Calibri"/>
              </a:rPr>
              <a:t>, </a:t>
            </a:r>
            <a:r>
              <a:rPr lang="it-IT" sz="2400" dirty="0" err="1">
                <a:latin typeface="Calibri"/>
                <a:ea typeface="ＭＳ Ｐゴシック" charset="0"/>
                <a:cs typeface="Calibri"/>
              </a:rPr>
              <a:t>Czech</a:t>
            </a:r>
            <a:r>
              <a:rPr lang="it-IT" sz="2400" dirty="0">
                <a:latin typeface="Calibri"/>
                <a:ea typeface="ＭＳ Ｐゴシック" charset="0"/>
                <a:cs typeface="Calibri"/>
              </a:rPr>
              <a:t> Republic</a:t>
            </a:r>
            <a:r>
              <a:rPr lang="en-US" sz="2400" dirty="0" smtClean="0">
                <a:latin typeface="Calibri"/>
                <a:ea typeface="ＭＳ Ｐゴシック" charset="0"/>
                <a:cs typeface="Calibri"/>
              </a:rPr>
              <a:t>, October </a:t>
            </a:r>
            <a:r>
              <a:rPr lang="en-US" sz="2400" dirty="0">
                <a:latin typeface="Calibri"/>
                <a:ea typeface="ＭＳ Ｐゴシック" charset="0"/>
                <a:cs typeface="Calibri"/>
              </a:rPr>
              <a:t>13-17, 2008</a:t>
            </a:r>
            <a:endParaRPr lang="it-IT" sz="2400" dirty="0">
              <a:latin typeface="Calibri"/>
              <a:ea typeface="ＭＳ Ｐゴシック" charset="0"/>
              <a:cs typeface="Calibri"/>
            </a:endParaRPr>
          </a:p>
          <a:p>
            <a:pPr marL="457200" indent="-457200">
              <a:buFont typeface="Arial"/>
              <a:buChar char="•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/>
              <a:buChar char="•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/>
              <a:buChar char="•"/>
            </a:pPr>
            <a:endParaRPr lang="en-US" dirty="0"/>
          </a:p>
          <a:p>
            <a:pPr marL="457200" indent="-457200">
              <a:buFont typeface="Arial"/>
              <a:buChar char="•"/>
            </a:pP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4639C44E-2EC9-F04A-85F5-BB468898A358}" type="slidenum">
              <a:rPr lang="en-US" smtClean="0"/>
              <a:pPr algn="r"/>
              <a:t>21</a:t>
            </a:fld>
            <a:endParaRPr lang="en-US" dirty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467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>
                <a:solidFill>
                  <a:srgbClr val="FFFFFF"/>
                </a:solidFill>
                <a:latin typeface="Verdana" charset="0"/>
              </a:rPr>
              <a:t>Other References</a:t>
            </a:r>
            <a:endParaRPr lang="en-US" sz="3600" dirty="0">
              <a:solidFill>
                <a:srgbClr val="FFFFFF"/>
              </a:solidFill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226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igitalrepositorystandard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968" y="152402"/>
            <a:ext cx="4748961" cy="531199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259092" y="5618285"/>
            <a:ext cx="55447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*http</a:t>
            </a:r>
            <a:r>
              <a:rPr lang="en-US" sz="1400" dirty="0"/>
              <a:t>://</a:t>
            </a:r>
            <a:r>
              <a:rPr lang="en-US" sz="1400" dirty="0" err="1"/>
              <a:t>commons.wikimedia.org</a:t>
            </a:r>
            <a:r>
              <a:rPr lang="en-US" sz="1400" dirty="0"/>
              <a:t>/wiki/</a:t>
            </a:r>
            <a:r>
              <a:rPr lang="en-US" sz="1400" dirty="0" err="1"/>
              <a:t>File:Digitalrepositorystandards.png</a:t>
            </a:r>
            <a:endParaRPr 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305527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4639C44E-2EC9-F04A-85F5-BB468898A358}" type="slidenum">
              <a:rPr lang="en-US" smtClean="0"/>
              <a:pPr algn="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304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Trusted Digital Repositories: Attributes and Responsibilities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TDR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trustworthy repository must implement “a mission to provide reliable, long-term access to managed digital resources to its designated community, now and into the future”.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4639C44E-2EC9-F04A-85F5-BB468898A358}" type="slidenum">
              <a:rPr lang="en-US" smtClean="0"/>
              <a:pPr algn="r"/>
              <a:t>4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3960" y="5461427"/>
            <a:ext cx="73484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* “PURR and ISO 16363 Preparation” Matthew Kroll and Michael Witt, Open Repositories 2012</a:t>
            </a:r>
            <a:endParaRPr lang="en-US" sz="14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467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>
                <a:solidFill>
                  <a:srgbClr val="FFFFFF"/>
                </a:solidFill>
                <a:latin typeface="Verdana" charset="0"/>
              </a:rPr>
              <a:t>What is Trustworthiness?</a:t>
            </a:r>
            <a:endParaRPr lang="en-US" sz="3600" dirty="0">
              <a:solidFill>
                <a:srgbClr val="FFFFFF"/>
              </a:solidFill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871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>
              <a:lnSpc>
                <a:spcPct val="90000"/>
              </a:lnSpc>
              <a:buFont typeface="Arial"/>
              <a:buChar char="•"/>
            </a:pPr>
            <a:r>
              <a:rPr lang="en-GB" sz="3000" dirty="0" smtClean="0">
                <a:ea typeface="ＭＳ Ｐゴシック" charset="0"/>
              </a:rPr>
              <a:t>Negotiating </a:t>
            </a:r>
            <a:r>
              <a:rPr lang="en-GB" sz="3000" dirty="0">
                <a:ea typeface="ＭＳ Ｐゴシック" charset="0"/>
              </a:rPr>
              <a:t>and accepting information</a:t>
            </a:r>
          </a:p>
          <a:p>
            <a:pPr lvl="1">
              <a:lnSpc>
                <a:spcPct val="90000"/>
              </a:lnSpc>
              <a:buFont typeface="Arial"/>
              <a:buChar char="•"/>
            </a:pPr>
            <a:r>
              <a:rPr lang="en-GB" sz="3000" dirty="0">
                <a:ea typeface="ＭＳ Ｐゴシック" charset="0"/>
              </a:rPr>
              <a:t>Obtaining sufficient control of the information to ensure long-term preservation</a:t>
            </a:r>
          </a:p>
          <a:p>
            <a:pPr lvl="1">
              <a:lnSpc>
                <a:spcPct val="90000"/>
              </a:lnSpc>
              <a:buFont typeface="Arial"/>
              <a:buChar char="•"/>
            </a:pPr>
            <a:r>
              <a:rPr lang="en-GB" sz="3000" b="1" dirty="0">
                <a:ea typeface="ＭＳ Ｐゴシック" charset="0"/>
              </a:rPr>
              <a:t>Determining the "designated community"</a:t>
            </a:r>
            <a:r>
              <a:rPr lang="en-GB" sz="3000" dirty="0">
                <a:ea typeface="ＭＳ Ｐゴシック" charset="0"/>
              </a:rPr>
              <a:t> </a:t>
            </a:r>
          </a:p>
          <a:p>
            <a:pPr lvl="1">
              <a:lnSpc>
                <a:spcPct val="90000"/>
              </a:lnSpc>
              <a:buFont typeface="Arial"/>
              <a:buChar char="•"/>
            </a:pPr>
            <a:r>
              <a:rPr lang="en-GB" sz="3000" dirty="0">
                <a:ea typeface="ＭＳ Ｐゴシック" charset="0"/>
              </a:rPr>
              <a:t>Ensuring that information is </a:t>
            </a:r>
            <a:r>
              <a:rPr lang="en-GB" sz="3000" i="1" dirty="0">
                <a:ea typeface="ＭＳ Ｐゴシック" charset="0"/>
              </a:rPr>
              <a:t>independently understandable</a:t>
            </a:r>
          </a:p>
          <a:p>
            <a:pPr lvl="1">
              <a:lnSpc>
                <a:spcPct val="90000"/>
              </a:lnSpc>
              <a:buFont typeface="Arial"/>
              <a:buChar char="•"/>
            </a:pPr>
            <a:r>
              <a:rPr lang="en-GB" sz="3000" dirty="0">
                <a:ea typeface="ＭＳ Ｐゴシック" charset="0"/>
              </a:rPr>
              <a:t>Following documented policies and procedures </a:t>
            </a:r>
          </a:p>
          <a:p>
            <a:pPr lvl="1">
              <a:lnSpc>
                <a:spcPct val="90000"/>
              </a:lnSpc>
              <a:buFont typeface="Arial"/>
              <a:buChar char="•"/>
            </a:pPr>
            <a:r>
              <a:rPr lang="en-GB" sz="3000" dirty="0">
                <a:ea typeface="ＭＳ Ｐゴシック" charset="0"/>
              </a:rPr>
              <a:t>Making the preserved information available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4639C44E-2EC9-F04A-85F5-BB468898A358}" type="slidenum">
              <a:rPr lang="en-US" smtClean="0"/>
              <a:pPr algn="r"/>
              <a:t>5</a:t>
            </a:fld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467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>
                <a:solidFill>
                  <a:srgbClr val="FFFFFF"/>
                </a:solidFill>
                <a:latin typeface="Verdana" charset="0"/>
              </a:rPr>
              <a:t>OAIS Mandatory Responsibilities</a:t>
            </a:r>
            <a:endParaRPr lang="en-US" sz="3600" dirty="0">
              <a:solidFill>
                <a:srgbClr val="FFFFFF"/>
              </a:solidFill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439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88" y="1443114"/>
            <a:ext cx="8959850" cy="444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467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>
                <a:solidFill>
                  <a:srgbClr val="FFFFFF"/>
                </a:solidFill>
                <a:latin typeface="Verdana" charset="0"/>
              </a:rPr>
              <a:t>OAIS</a:t>
            </a:r>
            <a:endParaRPr lang="en-US" sz="3600" dirty="0">
              <a:solidFill>
                <a:srgbClr val="FFFFFF"/>
              </a:solidFill>
              <a:latin typeface="Verdana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4639C44E-2EC9-F04A-85F5-BB468898A358}" type="slidenum">
              <a:rPr lang="en-US" smtClean="0"/>
              <a:pPr algn="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734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Arial"/>
              <a:buChar char="•"/>
            </a:pPr>
            <a:r>
              <a:rPr lang="en-GB" sz="3600" dirty="0" smtClean="0">
                <a:ea typeface="ＭＳ Ｐゴシック" charset="0"/>
              </a:rPr>
              <a:t>Submission </a:t>
            </a:r>
            <a:r>
              <a:rPr lang="en-GB" sz="3600" dirty="0">
                <a:ea typeface="ＭＳ Ｐゴシック" charset="0"/>
              </a:rPr>
              <a:t>Information Package (SIP)</a:t>
            </a:r>
          </a:p>
          <a:p>
            <a:pPr marL="571500" indent="-571500">
              <a:buFont typeface="Arial"/>
              <a:buChar char="•"/>
            </a:pPr>
            <a:r>
              <a:rPr lang="en-GB" sz="3600" dirty="0">
                <a:ea typeface="ＭＳ Ｐゴシック" charset="0"/>
              </a:rPr>
              <a:t>Archival Information Package (AIP)</a:t>
            </a:r>
          </a:p>
          <a:p>
            <a:pPr marL="571500" indent="-571500">
              <a:buFont typeface="Arial"/>
              <a:buChar char="•"/>
            </a:pPr>
            <a:r>
              <a:rPr lang="en-GB" sz="3600" dirty="0">
                <a:ea typeface="ＭＳ Ｐゴシック" charset="0"/>
              </a:rPr>
              <a:t>Dissemination Information Package (DIP)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4639C44E-2EC9-F04A-85F5-BB468898A358}" type="slidenum">
              <a:rPr lang="en-US" smtClean="0"/>
              <a:pPr algn="r"/>
              <a:t>7</a:t>
            </a:fld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467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>
                <a:solidFill>
                  <a:srgbClr val="FFFFFF"/>
                </a:solidFill>
                <a:latin typeface="Verdana" charset="0"/>
              </a:rPr>
              <a:t>Information Package Variants</a:t>
            </a:r>
            <a:endParaRPr lang="en-US" sz="3600" dirty="0">
              <a:solidFill>
                <a:srgbClr val="FFFFFF"/>
              </a:solidFill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861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752600"/>
            <a:ext cx="3962400" cy="2667000"/>
          </a:xfrm>
        </p:spPr>
        <p:txBody>
          <a:bodyPr/>
          <a:lstStyle/>
          <a:p>
            <a:pPr marL="571500" lvl="1" indent="-571500"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Integrity</a:t>
            </a:r>
          </a:p>
          <a:p>
            <a:pPr marL="571500" lvl="1" indent="-571500"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Sustainability</a:t>
            </a:r>
          </a:p>
          <a:p>
            <a:pPr marL="571500" lvl="1" indent="-571500">
              <a:spcBef>
                <a:spcPts val="0"/>
              </a:spcBef>
              <a:spcAft>
                <a:spcPts val="1200"/>
              </a:spcAft>
              <a:buFont typeface="Arial"/>
              <a:buChar char="•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Support</a:t>
            </a: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4639C44E-2EC9-F04A-85F5-BB468898A358}" type="slidenum">
              <a:rPr lang="en-US" smtClean="0"/>
              <a:pPr algn="r"/>
              <a:t>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0563" y="5325344"/>
            <a:ext cx="73484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* “PURR and ISO 16363 Preparation” Matthew Kroll and Michael Witt, Open Repositories 2012</a:t>
            </a:r>
            <a:endParaRPr lang="en-US" sz="14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0"/>
            <a:ext cx="9144000" cy="1265238"/>
          </a:xfrm>
          <a:prstGeom prst="rect">
            <a:avLst/>
          </a:prstGeom>
          <a:solidFill>
            <a:srgbClr val="00467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>
                <a:solidFill>
                  <a:srgbClr val="FFFFFF"/>
                </a:solidFill>
                <a:latin typeface="Verdana" charset="0"/>
              </a:rPr>
              <a:t>Three Important Qualities of Trustworthiness</a:t>
            </a:r>
            <a:endParaRPr lang="en-US" sz="3600" dirty="0">
              <a:solidFill>
                <a:srgbClr val="FFFFFF"/>
              </a:solidFill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280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4964"/>
            <a:ext cx="8228013" cy="4212572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Organizational Infrastructure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Digital Object Management</a:t>
            </a:r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Infrastructure and Security Risk Management</a:t>
            </a:r>
          </a:p>
          <a:p>
            <a:pPr marL="857250" lvl="1" indent="-457200">
              <a:buFont typeface="Wingdings" charset="2"/>
              <a:buChar char="Ø"/>
            </a:pPr>
            <a:r>
              <a:rPr lang="en-US" dirty="0" smtClean="0"/>
              <a:t>Approximately 109 criteria in all</a:t>
            </a:r>
            <a:endParaRPr lang="en-US" dirty="0"/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TRAC Certification</a:t>
            </a:r>
          </a:p>
          <a:p>
            <a:pPr marL="914400" lvl="1" indent="-457200">
              <a:buFont typeface="Wingdings" charset="2"/>
              <a:buChar char="Ø"/>
            </a:pPr>
            <a:r>
              <a:rPr lang="en-US" dirty="0" smtClean="0"/>
              <a:t>Certification offered by Center for Research Libraries here in Chicago</a:t>
            </a:r>
          </a:p>
          <a:p>
            <a:pPr marL="914400" lvl="1" indent="-457200">
              <a:buFont typeface="Wingdings" charset="2"/>
              <a:buChar char="Ø"/>
            </a:pPr>
            <a:r>
              <a:rPr lang="en-US" dirty="0" smtClean="0"/>
              <a:t>Full Certification Details: </a:t>
            </a:r>
          </a:p>
          <a:p>
            <a:pPr marL="1257300" lvl="2" indent="-342900">
              <a:buFont typeface="Wingdings" charset="2"/>
              <a:buChar char="§"/>
            </a:pPr>
            <a:r>
              <a:rPr lang="en-US" dirty="0" smtClean="0"/>
              <a:t>http://</a:t>
            </a:r>
            <a:r>
              <a:rPr lang="en-US" dirty="0" err="1" smtClean="0"/>
              <a:t>www.crl.edu</a:t>
            </a:r>
            <a:r>
              <a:rPr lang="en-US" dirty="0" smtClean="0"/>
              <a:t>/sites/default/files/attachments/pages/trac_0.pdf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4639C44E-2EC9-F04A-85F5-BB468898A358}" type="slidenum">
              <a:rPr lang="en-US" smtClean="0"/>
              <a:pPr algn="r"/>
              <a:t>9</a:t>
            </a:fld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00467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600" dirty="0" smtClean="0">
                <a:solidFill>
                  <a:srgbClr val="FFFFFF"/>
                </a:solidFill>
                <a:latin typeface="Verdana" charset="0"/>
              </a:rPr>
              <a:t>3 Sections of Criteria</a:t>
            </a:r>
            <a:endParaRPr lang="en-US" sz="3600" dirty="0">
              <a:solidFill>
                <a:srgbClr val="FFFFFF"/>
              </a:solidFill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386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Hesburgh_Library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DejaVu Sans"/>
      </a:majorFont>
      <a:minorFont>
        <a:latin typeface="Arial"/>
        <a:ea typeface="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DejaVu San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Hesburgh_Library.thmx</Template>
  <TotalTime>1002</TotalTime>
  <Words>880</Words>
  <Application>Microsoft Macintosh PowerPoint</Application>
  <PresentationFormat>On-screen Show (4:3)</PresentationFormat>
  <Paragraphs>171</Paragraphs>
  <Slides>21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Hesburgh_Library</vt:lpstr>
      <vt:lpstr>1_Office Theme</vt:lpstr>
      <vt:lpstr>2_Office Theme</vt:lpstr>
      <vt:lpstr>Trusted Repository Systems 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Notre Dame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Trusted Repository</dc:title>
  <dc:creator>Rick Johnson</dc:creator>
  <cp:lastModifiedBy>Rob Gardner</cp:lastModifiedBy>
  <cp:revision>80</cp:revision>
  <dcterms:created xsi:type="dcterms:W3CDTF">2012-12-17T18:23:51Z</dcterms:created>
  <dcterms:modified xsi:type="dcterms:W3CDTF">2012-12-19T22:28:31Z</dcterms:modified>
</cp:coreProperties>
</file>