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1832" y="6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5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1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7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7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3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9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7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9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9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FF961-FA1A-9142-ABB6-48B07E12123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4657-F30A-7D44-895B-E48940951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81866" y="1648872"/>
            <a:ext cx="3442228" cy="52362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 </a:t>
            </a:r>
            <a:r>
              <a:rPr lang="en-US" dirty="0" err="1" smtClean="0"/>
              <a:t>TTree</a:t>
            </a:r>
            <a:r>
              <a:rPr lang="en-US" dirty="0" smtClean="0"/>
              <a:t>(s)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06218" y="4624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(RAW) + MC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30571" y="523628"/>
            <a:ext cx="0" cy="10361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584456" y="824436"/>
            <a:ext cx="1359068" cy="222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84456" y="1054823"/>
            <a:ext cx="1359068" cy="222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584456" y="1266502"/>
            <a:ext cx="1359068" cy="222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10363" y="615440"/>
            <a:ext cx="1281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Increasingly</a:t>
            </a:r>
          </a:p>
          <a:p>
            <a:r>
              <a:rPr lang="en-US" dirty="0"/>
              <a:t>r</a:t>
            </a:r>
            <a:r>
              <a:rPr lang="en-US" dirty="0" smtClean="0"/>
              <a:t>efined formats</a:t>
            </a:r>
            <a:endParaRPr lang="en-US" dirty="0"/>
          </a:p>
        </p:txBody>
      </p:sp>
      <p:sp>
        <p:nvSpPr>
          <p:cNvPr id="16" name="Down Arrow 15"/>
          <p:cNvSpPr/>
          <p:nvPr/>
        </p:nvSpPr>
        <p:spPr>
          <a:xfrm>
            <a:off x="2835105" y="2339615"/>
            <a:ext cx="790932" cy="100269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458938" y="2478040"/>
            <a:ext cx="13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Preselection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2506477" y="3364590"/>
            <a:ext cx="1437047" cy="53477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Events</a:t>
            </a:r>
          </a:p>
        </p:txBody>
      </p:sp>
      <p:sp>
        <p:nvSpPr>
          <p:cNvPr id="21" name="Down Arrow 20"/>
          <p:cNvSpPr/>
          <p:nvPr/>
        </p:nvSpPr>
        <p:spPr>
          <a:xfrm rot="1364362">
            <a:off x="2504054" y="3984587"/>
            <a:ext cx="662102" cy="109962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rot="20235638" flipH="1">
            <a:off x="3294986" y="3984586"/>
            <a:ext cx="662102" cy="109962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188549" y="5080308"/>
            <a:ext cx="646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MVA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871307" y="5093569"/>
            <a:ext cx="214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High-level Selection (could also be MVA)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80095" y="6593702"/>
            <a:ext cx="5357686" cy="7317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Statistical interpretation: signal extraction, parameter estimation, GOF</a:t>
            </a:r>
          </a:p>
        </p:txBody>
      </p:sp>
      <p:sp>
        <p:nvSpPr>
          <p:cNvPr id="27" name="Down Arrow 26"/>
          <p:cNvSpPr/>
          <p:nvPr/>
        </p:nvSpPr>
        <p:spPr>
          <a:xfrm>
            <a:off x="2957482" y="7325434"/>
            <a:ext cx="790932" cy="100269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678983" y="8328127"/>
            <a:ext cx="1437047" cy="53477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Results</a:t>
            </a:r>
          </a:p>
        </p:txBody>
      </p:sp>
      <p:sp>
        <p:nvSpPr>
          <p:cNvPr id="30" name="Freeform 29"/>
          <p:cNvSpPr/>
          <p:nvPr/>
        </p:nvSpPr>
        <p:spPr>
          <a:xfrm>
            <a:off x="1838083" y="5737630"/>
            <a:ext cx="924612" cy="580343"/>
          </a:xfrm>
          <a:custGeom>
            <a:avLst/>
            <a:gdLst>
              <a:gd name="connsiteX0" fmla="*/ 0 w 924612"/>
              <a:gd name="connsiteY0" fmla="*/ 579334 h 580343"/>
              <a:gd name="connsiteX1" fmla="*/ 367617 w 924612"/>
              <a:gd name="connsiteY1" fmla="*/ 568193 h 580343"/>
              <a:gd name="connsiteX2" fmla="*/ 401037 w 924612"/>
              <a:gd name="connsiteY2" fmla="*/ 557052 h 580343"/>
              <a:gd name="connsiteX3" fmla="*/ 445596 w 924612"/>
              <a:gd name="connsiteY3" fmla="*/ 545911 h 580343"/>
              <a:gd name="connsiteX4" fmla="*/ 479016 w 924612"/>
              <a:gd name="connsiteY4" fmla="*/ 534770 h 580343"/>
              <a:gd name="connsiteX5" fmla="*/ 545855 w 924612"/>
              <a:gd name="connsiteY5" fmla="*/ 523629 h 580343"/>
              <a:gd name="connsiteX6" fmla="*/ 690674 w 924612"/>
              <a:gd name="connsiteY6" fmla="*/ 534770 h 580343"/>
              <a:gd name="connsiteX7" fmla="*/ 757513 w 924612"/>
              <a:gd name="connsiteY7" fmla="*/ 579334 h 580343"/>
              <a:gd name="connsiteX8" fmla="*/ 846633 w 924612"/>
              <a:gd name="connsiteY8" fmla="*/ 568193 h 580343"/>
              <a:gd name="connsiteX9" fmla="*/ 868912 w 924612"/>
              <a:gd name="connsiteY9" fmla="*/ 467923 h 580343"/>
              <a:gd name="connsiteX10" fmla="*/ 891192 w 924612"/>
              <a:gd name="connsiteY10" fmla="*/ 412218 h 580343"/>
              <a:gd name="connsiteX11" fmla="*/ 913472 w 924612"/>
              <a:gd name="connsiteY11" fmla="*/ 245103 h 580343"/>
              <a:gd name="connsiteX12" fmla="*/ 924612 w 924612"/>
              <a:gd name="connsiteY12" fmla="*/ 167116 h 580343"/>
              <a:gd name="connsiteX13" fmla="*/ 913472 w 924612"/>
              <a:gd name="connsiteY13" fmla="*/ 0 h 5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4612" h="580343">
                <a:moveTo>
                  <a:pt x="0" y="579334"/>
                </a:moveTo>
                <a:cubicBezTo>
                  <a:pt x="122539" y="575620"/>
                  <a:pt x="245211" y="574994"/>
                  <a:pt x="367617" y="568193"/>
                </a:cubicBezTo>
                <a:cubicBezTo>
                  <a:pt x="379342" y="567542"/>
                  <a:pt x="389746" y="560278"/>
                  <a:pt x="401037" y="557052"/>
                </a:cubicBezTo>
                <a:cubicBezTo>
                  <a:pt x="415758" y="552846"/>
                  <a:pt x="430875" y="550117"/>
                  <a:pt x="445596" y="545911"/>
                </a:cubicBezTo>
                <a:cubicBezTo>
                  <a:pt x="456887" y="542685"/>
                  <a:pt x="467553" y="537318"/>
                  <a:pt x="479016" y="534770"/>
                </a:cubicBezTo>
                <a:cubicBezTo>
                  <a:pt x="501065" y="529870"/>
                  <a:pt x="523575" y="527343"/>
                  <a:pt x="545855" y="523629"/>
                </a:cubicBezTo>
                <a:cubicBezTo>
                  <a:pt x="594128" y="527343"/>
                  <a:pt x="643853" y="522447"/>
                  <a:pt x="690674" y="534770"/>
                </a:cubicBezTo>
                <a:cubicBezTo>
                  <a:pt x="716570" y="541585"/>
                  <a:pt x="757513" y="579334"/>
                  <a:pt x="757513" y="579334"/>
                </a:cubicBezTo>
                <a:cubicBezTo>
                  <a:pt x="787220" y="575620"/>
                  <a:pt x="825465" y="589363"/>
                  <a:pt x="846633" y="568193"/>
                </a:cubicBezTo>
                <a:cubicBezTo>
                  <a:pt x="870842" y="543981"/>
                  <a:pt x="859507" y="500844"/>
                  <a:pt x="868912" y="467923"/>
                </a:cubicBezTo>
                <a:cubicBezTo>
                  <a:pt x="874405" y="448694"/>
                  <a:pt x="885446" y="431373"/>
                  <a:pt x="891192" y="412218"/>
                </a:cubicBezTo>
                <a:cubicBezTo>
                  <a:pt x="905615" y="364138"/>
                  <a:pt x="908403" y="288196"/>
                  <a:pt x="913472" y="245103"/>
                </a:cubicBezTo>
                <a:cubicBezTo>
                  <a:pt x="916540" y="219023"/>
                  <a:pt x="920899" y="193112"/>
                  <a:pt x="924612" y="167116"/>
                </a:cubicBezTo>
                <a:cubicBezTo>
                  <a:pt x="912547" y="22320"/>
                  <a:pt x="913472" y="78142"/>
                  <a:pt x="913472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1836563" y="5790714"/>
            <a:ext cx="837013" cy="481686"/>
          </a:xfrm>
          <a:custGeom>
            <a:avLst/>
            <a:gdLst>
              <a:gd name="connsiteX0" fmla="*/ 837013 w 837013"/>
              <a:gd name="connsiteY0" fmla="*/ 437122 h 481686"/>
              <a:gd name="connsiteX1" fmla="*/ 770173 w 837013"/>
              <a:gd name="connsiteY1" fmla="*/ 425980 h 481686"/>
              <a:gd name="connsiteX2" fmla="*/ 703334 w 837013"/>
              <a:gd name="connsiteY2" fmla="*/ 381416 h 481686"/>
              <a:gd name="connsiteX3" fmla="*/ 669914 w 837013"/>
              <a:gd name="connsiteY3" fmla="*/ 359134 h 481686"/>
              <a:gd name="connsiteX4" fmla="*/ 402557 w 837013"/>
              <a:gd name="connsiteY4" fmla="*/ 347993 h 481686"/>
              <a:gd name="connsiteX5" fmla="*/ 357997 w 837013"/>
              <a:gd name="connsiteY5" fmla="*/ 336852 h 481686"/>
              <a:gd name="connsiteX6" fmla="*/ 213178 w 837013"/>
              <a:gd name="connsiteY6" fmla="*/ 314570 h 481686"/>
              <a:gd name="connsiteX7" fmla="*/ 168619 w 837013"/>
              <a:gd name="connsiteY7" fmla="*/ 258865 h 481686"/>
              <a:gd name="connsiteX8" fmla="*/ 135199 w 837013"/>
              <a:gd name="connsiteY8" fmla="*/ 214301 h 481686"/>
              <a:gd name="connsiteX9" fmla="*/ 112919 w 837013"/>
              <a:gd name="connsiteY9" fmla="*/ 180878 h 481686"/>
              <a:gd name="connsiteX10" fmla="*/ 101779 w 837013"/>
              <a:gd name="connsiteY10" fmla="*/ 136314 h 481686"/>
              <a:gd name="connsiteX11" fmla="*/ 90639 w 837013"/>
              <a:gd name="connsiteY11" fmla="*/ 102891 h 481686"/>
              <a:gd name="connsiteX12" fmla="*/ 101779 w 837013"/>
              <a:gd name="connsiteY12" fmla="*/ 13762 h 481686"/>
              <a:gd name="connsiteX13" fmla="*/ 12660 w 837013"/>
              <a:gd name="connsiteY13" fmla="*/ 24903 h 481686"/>
              <a:gd name="connsiteX14" fmla="*/ 12660 w 837013"/>
              <a:gd name="connsiteY14" fmla="*/ 481686 h 48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37013" h="481686">
                <a:moveTo>
                  <a:pt x="837013" y="437122"/>
                </a:moveTo>
                <a:cubicBezTo>
                  <a:pt x="814733" y="433408"/>
                  <a:pt x="791023" y="434668"/>
                  <a:pt x="770173" y="425980"/>
                </a:cubicBezTo>
                <a:cubicBezTo>
                  <a:pt x="745456" y="415680"/>
                  <a:pt x="725614" y="396271"/>
                  <a:pt x="703334" y="381416"/>
                </a:cubicBezTo>
                <a:cubicBezTo>
                  <a:pt x="692194" y="373989"/>
                  <a:pt x="683291" y="359691"/>
                  <a:pt x="669914" y="359134"/>
                </a:cubicBezTo>
                <a:lnTo>
                  <a:pt x="402557" y="347993"/>
                </a:lnTo>
                <a:cubicBezTo>
                  <a:pt x="387704" y="344279"/>
                  <a:pt x="373154" y="339017"/>
                  <a:pt x="357997" y="336852"/>
                </a:cubicBezTo>
                <a:cubicBezTo>
                  <a:pt x="207220" y="315310"/>
                  <a:pt x="290715" y="340418"/>
                  <a:pt x="213178" y="314570"/>
                </a:cubicBezTo>
                <a:cubicBezTo>
                  <a:pt x="149764" y="272289"/>
                  <a:pt x="201732" y="316817"/>
                  <a:pt x="168619" y="258865"/>
                </a:cubicBezTo>
                <a:cubicBezTo>
                  <a:pt x="159407" y="242743"/>
                  <a:pt x="145991" y="229411"/>
                  <a:pt x="135199" y="214301"/>
                </a:cubicBezTo>
                <a:cubicBezTo>
                  <a:pt x="127417" y="203405"/>
                  <a:pt x="120346" y="192019"/>
                  <a:pt x="112919" y="180878"/>
                </a:cubicBezTo>
                <a:cubicBezTo>
                  <a:pt x="109206" y="166023"/>
                  <a:pt x="105985" y="151037"/>
                  <a:pt x="101779" y="136314"/>
                </a:cubicBezTo>
                <a:cubicBezTo>
                  <a:pt x="98553" y="125022"/>
                  <a:pt x="90639" y="114635"/>
                  <a:pt x="90639" y="102891"/>
                </a:cubicBezTo>
                <a:cubicBezTo>
                  <a:pt x="90639" y="72950"/>
                  <a:pt x="122949" y="34935"/>
                  <a:pt x="101779" y="13762"/>
                </a:cubicBezTo>
                <a:cubicBezTo>
                  <a:pt x="80611" y="-7408"/>
                  <a:pt x="18261" y="-4506"/>
                  <a:pt x="12660" y="24903"/>
                </a:cubicBezTo>
                <a:cubicBezTo>
                  <a:pt x="-15827" y="174475"/>
                  <a:pt x="12660" y="329425"/>
                  <a:pt x="12660" y="481686"/>
                </a:cubicBezTo>
              </a:path>
            </a:pathLst>
          </a:custGeom>
          <a:solidFill>
            <a:srgbClr val="C0504D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1927202" y="5759912"/>
            <a:ext cx="802473" cy="501347"/>
          </a:xfrm>
          <a:custGeom>
            <a:avLst/>
            <a:gdLst>
              <a:gd name="connsiteX0" fmla="*/ 0 w 802473"/>
              <a:gd name="connsiteY0" fmla="*/ 501347 h 501347"/>
              <a:gd name="connsiteX1" fmla="*/ 133679 w 802473"/>
              <a:gd name="connsiteY1" fmla="*/ 479065 h 501347"/>
              <a:gd name="connsiteX2" fmla="*/ 211659 w 802473"/>
              <a:gd name="connsiteY2" fmla="*/ 467924 h 501347"/>
              <a:gd name="connsiteX3" fmla="*/ 278498 w 802473"/>
              <a:gd name="connsiteY3" fmla="*/ 445641 h 501347"/>
              <a:gd name="connsiteX4" fmla="*/ 311918 w 802473"/>
              <a:gd name="connsiteY4" fmla="*/ 434500 h 501347"/>
              <a:gd name="connsiteX5" fmla="*/ 345337 w 802473"/>
              <a:gd name="connsiteY5" fmla="*/ 423359 h 501347"/>
              <a:gd name="connsiteX6" fmla="*/ 412177 w 802473"/>
              <a:gd name="connsiteY6" fmla="*/ 389936 h 501347"/>
              <a:gd name="connsiteX7" fmla="*/ 490156 w 802473"/>
              <a:gd name="connsiteY7" fmla="*/ 323090 h 501347"/>
              <a:gd name="connsiteX8" fmla="*/ 590415 w 802473"/>
              <a:gd name="connsiteY8" fmla="*/ 300808 h 501347"/>
              <a:gd name="connsiteX9" fmla="*/ 634975 w 802473"/>
              <a:gd name="connsiteY9" fmla="*/ 278526 h 501347"/>
              <a:gd name="connsiteX10" fmla="*/ 668394 w 802473"/>
              <a:gd name="connsiteY10" fmla="*/ 267385 h 501347"/>
              <a:gd name="connsiteX11" fmla="*/ 712954 w 802473"/>
              <a:gd name="connsiteY11" fmla="*/ 245103 h 501347"/>
              <a:gd name="connsiteX12" fmla="*/ 746374 w 802473"/>
              <a:gd name="connsiteY12" fmla="*/ 167116 h 501347"/>
              <a:gd name="connsiteX13" fmla="*/ 768653 w 802473"/>
              <a:gd name="connsiteY13" fmla="*/ 89129 h 501347"/>
              <a:gd name="connsiteX14" fmla="*/ 802073 w 802473"/>
              <a:gd name="connsiteY14" fmla="*/ 11141 h 501347"/>
              <a:gd name="connsiteX15" fmla="*/ 802073 w 802473"/>
              <a:gd name="connsiteY15" fmla="*/ 0 h 50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02473" h="501347">
                <a:moveTo>
                  <a:pt x="0" y="501347"/>
                </a:moveTo>
                <a:lnTo>
                  <a:pt x="133679" y="479065"/>
                </a:lnTo>
                <a:cubicBezTo>
                  <a:pt x="159615" y="474969"/>
                  <a:pt x="186074" y="473829"/>
                  <a:pt x="211659" y="467924"/>
                </a:cubicBezTo>
                <a:cubicBezTo>
                  <a:pt x="234543" y="462642"/>
                  <a:pt x="256218" y="453069"/>
                  <a:pt x="278498" y="445641"/>
                </a:cubicBezTo>
                <a:lnTo>
                  <a:pt x="311918" y="434500"/>
                </a:lnTo>
                <a:cubicBezTo>
                  <a:pt x="323058" y="430786"/>
                  <a:pt x="335567" y="429873"/>
                  <a:pt x="345337" y="423359"/>
                </a:cubicBezTo>
                <a:cubicBezTo>
                  <a:pt x="388527" y="394563"/>
                  <a:pt x="366055" y="405311"/>
                  <a:pt x="412177" y="389936"/>
                </a:cubicBezTo>
                <a:cubicBezTo>
                  <a:pt x="438515" y="363594"/>
                  <a:pt x="456809" y="342147"/>
                  <a:pt x="490156" y="323090"/>
                </a:cubicBezTo>
                <a:cubicBezTo>
                  <a:pt x="512740" y="310184"/>
                  <a:pt x="574052" y="303535"/>
                  <a:pt x="590415" y="300808"/>
                </a:cubicBezTo>
                <a:cubicBezTo>
                  <a:pt x="605268" y="293381"/>
                  <a:pt x="619711" y="285068"/>
                  <a:pt x="634975" y="278526"/>
                </a:cubicBezTo>
                <a:cubicBezTo>
                  <a:pt x="645768" y="273900"/>
                  <a:pt x="657601" y="272011"/>
                  <a:pt x="668394" y="267385"/>
                </a:cubicBezTo>
                <a:cubicBezTo>
                  <a:pt x="683658" y="260843"/>
                  <a:pt x="698101" y="252530"/>
                  <a:pt x="712954" y="245103"/>
                </a:cubicBezTo>
                <a:cubicBezTo>
                  <a:pt x="739079" y="166720"/>
                  <a:pt x="705077" y="263485"/>
                  <a:pt x="746374" y="167116"/>
                </a:cubicBezTo>
                <a:cubicBezTo>
                  <a:pt x="773306" y="104268"/>
                  <a:pt x="740388" y="164511"/>
                  <a:pt x="768653" y="89129"/>
                </a:cubicBezTo>
                <a:cubicBezTo>
                  <a:pt x="792565" y="25355"/>
                  <a:pt x="788241" y="66475"/>
                  <a:pt x="802073" y="11141"/>
                </a:cubicBezTo>
                <a:cubicBezTo>
                  <a:pt x="802974" y="7538"/>
                  <a:pt x="802073" y="3714"/>
                  <a:pt x="802073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93350" y="6304035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score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3334931" y="6302546"/>
            <a:ext cx="627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M(XY)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4232359" y="6285925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angle</a:t>
            </a:r>
            <a:endParaRPr lang="en-US" sz="1400" dirty="0"/>
          </a:p>
        </p:txBody>
      </p:sp>
      <p:sp>
        <p:nvSpPr>
          <p:cNvPr id="39" name="Freeform 38"/>
          <p:cNvSpPr/>
          <p:nvPr/>
        </p:nvSpPr>
        <p:spPr>
          <a:xfrm>
            <a:off x="3252728" y="5826758"/>
            <a:ext cx="690796" cy="462436"/>
          </a:xfrm>
          <a:custGeom>
            <a:avLst/>
            <a:gdLst>
              <a:gd name="connsiteX0" fmla="*/ 122 w 690796"/>
              <a:gd name="connsiteY0" fmla="*/ 0 h 462436"/>
              <a:gd name="connsiteX1" fmla="*/ 11262 w 690796"/>
              <a:gd name="connsiteY1" fmla="*/ 456783 h 462436"/>
              <a:gd name="connsiteX2" fmla="*/ 55822 w 690796"/>
              <a:gd name="connsiteY2" fmla="*/ 445642 h 462436"/>
              <a:gd name="connsiteX3" fmla="*/ 122661 w 690796"/>
              <a:gd name="connsiteY3" fmla="*/ 401078 h 462436"/>
              <a:gd name="connsiteX4" fmla="*/ 222920 w 690796"/>
              <a:gd name="connsiteY4" fmla="*/ 412219 h 462436"/>
              <a:gd name="connsiteX5" fmla="*/ 256340 w 690796"/>
              <a:gd name="connsiteY5" fmla="*/ 434501 h 462436"/>
              <a:gd name="connsiteX6" fmla="*/ 690796 w 690796"/>
              <a:gd name="connsiteY6" fmla="*/ 434501 h 46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0796" h="462436">
                <a:moveTo>
                  <a:pt x="122" y="0"/>
                </a:moveTo>
                <a:cubicBezTo>
                  <a:pt x="3835" y="152261"/>
                  <a:pt x="-7628" y="305653"/>
                  <a:pt x="11262" y="456783"/>
                </a:cubicBezTo>
                <a:cubicBezTo>
                  <a:pt x="13161" y="471975"/>
                  <a:pt x="42128" y="452490"/>
                  <a:pt x="55822" y="445642"/>
                </a:cubicBezTo>
                <a:cubicBezTo>
                  <a:pt x="79772" y="433666"/>
                  <a:pt x="122661" y="401078"/>
                  <a:pt x="122661" y="401078"/>
                </a:cubicBezTo>
                <a:cubicBezTo>
                  <a:pt x="156081" y="404792"/>
                  <a:pt x="190299" y="404063"/>
                  <a:pt x="222920" y="412219"/>
                </a:cubicBezTo>
                <a:cubicBezTo>
                  <a:pt x="235909" y="415467"/>
                  <a:pt x="242966" y="433864"/>
                  <a:pt x="256340" y="434501"/>
                </a:cubicBezTo>
                <a:cubicBezTo>
                  <a:pt x="400995" y="441390"/>
                  <a:pt x="545977" y="434501"/>
                  <a:pt x="690796" y="43450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341970" y="5837899"/>
            <a:ext cx="545855" cy="389937"/>
          </a:xfrm>
          <a:custGeom>
            <a:avLst/>
            <a:gdLst>
              <a:gd name="connsiteX0" fmla="*/ 0 w 545855"/>
              <a:gd name="connsiteY0" fmla="*/ 0 h 389937"/>
              <a:gd name="connsiteX1" fmla="*/ 11139 w 545855"/>
              <a:gd name="connsiteY1" fmla="*/ 55706 h 389937"/>
              <a:gd name="connsiteX2" fmla="*/ 66839 w 545855"/>
              <a:gd name="connsiteY2" fmla="*/ 122552 h 389937"/>
              <a:gd name="connsiteX3" fmla="*/ 111399 w 545855"/>
              <a:gd name="connsiteY3" fmla="*/ 178257 h 389937"/>
              <a:gd name="connsiteX4" fmla="*/ 167098 w 545855"/>
              <a:gd name="connsiteY4" fmla="*/ 233962 h 389937"/>
              <a:gd name="connsiteX5" fmla="*/ 189378 w 545855"/>
              <a:gd name="connsiteY5" fmla="*/ 267385 h 389937"/>
              <a:gd name="connsiteX6" fmla="*/ 222798 w 545855"/>
              <a:gd name="connsiteY6" fmla="*/ 278526 h 389937"/>
              <a:gd name="connsiteX7" fmla="*/ 267357 w 545855"/>
              <a:gd name="connsiteY7" fmla="*/ 300808 h 389937"/>
              <a:gd name="connsiteX8" fmla="*/ 356476 w 545855"/>
              <a:gd name="connsiteY8" fmla="*/ 323090 h 389937"/>
              <a:gd name="connsiteX9" fmla="*/ 401036 w 545855"/>
              <a:gd name="connsiteY9" fmla="*/ 345372 h 389937"/>
              <a:gd name="connsiteX10" fmla="*/ 456735 w 545855"/>
              <a:gd name="connsiteY10" fmla="*/ 356513 h 389937"/>
              <a:gd name="connsiteX11" fmla="*/ 545855 w 545855"/>
              <a:gd name="connsiteY11" fmla="*/ 389937 h 389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5855" h="389937">
                <a:moveTo>
                  <a:pt x="0" y="0"/>
                </a:moveTo>
                <a:cubicBezTo>
                  <a:pt x="3713" y="18569"/>
                  <a:pt x="4491" y="37975"/>
                  <a:pt x="11139" y="55706"/>
                </a:cubicBezTo>
                <a:cubicBezTo>
                  <a:pt x="20444" y="80523"/>
                  <a:pt x="49502" y="105213"/>
                  <a:pt x="66839" y="122552"/>
                </a:cubicBezTo>
                <a:cubicBezTo>
                  <a:pt x="88527" y="187621"/>
                  <a:pt x="61009" y="127862"/>
                  <a:pt x="111399" y="178257"/>
                </a:cubicBezTo>
                <a:cubicBezTo>
                  <a:pt x="185664" y="252530"/>
                  <a:pt x="77979" y="174544"/>
                  <a:pt x="167098" y="233962"/>
                </a:cubicBezTo>
                <a:cubicBezTo>
                  <a:pt x="174525" y="245103"/>
                  <a:pt x="178923" y="259020"/>
                  <a:pt x="189378" y="267385"/>
                </a:cubicBezTo>
                <a:cubicBezTo>
                  <a:pt x="198547" y="274721"/>
                  <a:pt x="212005" y="273900"/>
                  <a:pt x="222798" y="278526"/>
                </a:cubicBezTo>
                <a:cubicBezTo>
                  <a:pt x="238062" y="285068"/>
                  <a:pt x="251603" y="295556"/>
                  <a:pt x="267357" y="300808"/>
                </a:cubicBezTo>
                <a:cubicBezTo>
                  <a:pt x="296406" y="310492"/>
                  <a:pt x="329088" y="309395"/>
                  <a:pt x="356476" y="323090"/>
                </a:cubicBezTo>
                <a:cubicBezTo>
                  <a:pt x="371329" y="330517"/>
                  <a:pt x="385282" y="340120"/>
                  <a:pt x="401036" y="345372"/>
                </a:cubicBezTo>
                <a:cubicBezTo>
                  <a:pt x="418998" y="351360"/>
                  <a:pt x="438468" y="351531"/>
                  <a:pt x="456735" y="356513"/>
                </a:cubicBezTo>
                <a:cubicBezTo>
                  <a:pt x="511532" y="371459"/>
                  <a:pt x="509613" y="371813"/>
                  <a:pt x="545855" y="38993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3286270" y="5948688"/>
            <a:ext cx="534715" cy="257431"/>
          </a:xfrm>
          <a:custGeom>
            <a:avLst/>
            <a:gdLst>
              <a:gd name="connsiteX0" fmla="*/ 0 w 534715"/>
              <a:gd name="connsiteY0" fmla="*/ 234583 h 257431"/>
              <a:gd name="connsiteX1" fmla="*/ 144819 w 534715"/>
              <a:gd name="connsiteY1" fmla="*/ 223442 h 257431"/>
              <a:gd name="connsiteX2" fmla="*/ 167099 w 534715"/>
              <a:gd name="connsiteY2" fmla="*/ 190019 h 257431"/>
              <a:gd name="connsiteX3" fmla="*/ 200518 w 534715"/>
              <a:gd name="connsiteY3" fmla="*/ 112032 h 257431"/>
              <a:gd name="connsiteX4" fmla="*/ 233938 w 534715"/>
              <a:gd name="connsiteY4" fmla="*/ 78609 h 257431"/>
              <a:gd name="connsiteX5" fmla="*/ 278498 w 534715"/>
              <a:gd name="connsiteY5" fmla="*/ 622 h 257431"/>
              <a:gd name="connsiteX6" fmla="*/ 323057 w 534715"/>
              <a:gd name="connsiteY6" fmla="*/ 78609 h 257431"/>
              <a:gd name="connsiteX7" fmla="*/ 334197 w 534715"/>
              <a:gd name="connsiteY7" fmla="*/ 112032 h 257431"/>
              <a:gd name="connsiteX8" fmla="*/ 389896 w 534715"/>
              <a:gd name="connsiteY8" fmla="*/ 178878 h 257431"/>
              <a:gd name="connsiteX9" fmla="*/ 423316 w 534715"/>
              <a:gd name="connsiteY9" fmla="*/ 190019 h 257431"/>
              <a:gd name="connsiteX10" fmla="*/ 434456 w 534715"/>
              <a:gd name="connsiteY10" fmla="*/ 223442 h 257431"/>
              <a:gd name="connsiteX11" fmla="*/ 467876 w 534715"/>
              <a:gd name="connsiteY11" fmla="*/ 234583 h 257431"/>
              <a:gd name="connsiteX12" fmla="*/ 534715 w 534715"/>
              <a:gd name="connsiteY12" fmla="*/ 256865 h 25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4715" h="257431">
                <a:moveTo>
                  <a:pt x="0" y="234583"/>
                </a:moveTo>
                <a:cubicBezTo>
                  <a:pt x="48273" y="230869"/>
                  <a:pt x="98038" y="235918"/>
                  <a:pt x="144819" y="223442"/>
                </a:cubicBezTo>
                <a:cubicBezTo>
                  <a:pt x="157756" y="219992"/>
                  <a:pt x="161112" y="201995"/>
                  <a:pt x="167099" y="190019"/>
                </a:cubicBezTo>
                <a:cubicBezTo>
                  <a:pt x="191343" y="141525"/>
                  <a:pt x="161879" y="166131"/>
                  <a:pt x="200518" y="112032"/>
                </a:cubicBezTo>
                <a:cubicBezTo>
                  <a:pt x="209675" y="99211"/>
                  <a:pt x="222798" y="89750"/>
                  <a:pt x="233938" y="78609"/>
                </a:cubicBezTo>
                <a:cubicBezTo>
                  <a:pt x="236112" y="67737"/>
                  <a:pt x="237519" y="-7575"/>
                  <a:pt x="278498" y="622"/>
                </a:cubicBezTo>
                <a:cubicBezTo>
                  <a:pt x="287237" y="2370"/>
                  <a:pt x="323010" y="78499"/>
                  <a:pt x="323057" y="78609"/>
                </a:cubicBezTo>
                <a:cubicBezTo>
                  <a:pt x="327683" y="89403"/>
                  <a:pt x="328946" y="101528"/>
                  <a:pt x="334197" y="112032"/>
                </a:cubicBezTo>
                <a:cubicBezTo>
                  <a:pt x="344471" y="132582"/>
                  <a:pt x="371419" y="166559"/>
                  <a:pt x="389896" y="178878"/>
                </a:cubicBezTo>
                <a:cubicBezTo>
                  <a:pt x="399666" y="185392"/>
                  <a:pt x="412176" y="186305"/>
                  <a:pt x="423316" y="190019"/>
                </a:cubicBezTo>
                <a:cubicBezTo>
                  <a:pt x="427029" y="201160"/>
                  <a:pt x="426152" y="215138"/>
                  <a:pt x="434456" y="223442"/>
                </a:cubicBezTo>
                <a:cubicBezTo>
                  <a:pt x="442759" y="231746"/>
                  <a:pt x="457373" y="229331"/>
                  <a:pt x="467876" y="234583"/>
                </a:cubicBezTo>
                <a:cubicBezTo>
                  <a:pt x="524794" y="263045"/>
                  <a:pt x="476066" y="256865"/>
                  <a:pt x="534715" y="25686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4161240" y="5904746"/>
            <a:ext cx="651196" cy="371480"/>
          </a:xfrm>
          <a:custGeom>
            <a:avLst/>
            <a:gdLst>
              <a:gd name="connsiteX0" fmla="*/ 16222 w 651196"/>
              <a:gd name="connsiteY0" fmla="*/ 0 h 371480"/>
              <a:gd name="connsiteX1" fmla="*/ 27362 w 651196"/>
              <a:gd name="connsiteY1" fmla="*/ 345372 h 371480"/>
              <a:gd name="connsiteX2" fmla="*/ 216740 w 651196"/>
              <a:gd name="connsiteY2" fmla="*/ 356513 h 371480"/>
              <a:gd name="connsiteX3" fmla="*/ 250160 w 651196"/>
              <a:gd name="connsiteY3" fmla="*/ 367654 h 371480"/>
              <a:gd name="connsiteX4" fmla="*/ 651196 w 651196"/>
              <a:gd name="connsiteY4" fmla="*/ 367654 h 37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1196" h="371480">
                <a:moveTo>
                  <a:pt x="16222" y="0"/>
                </a:moveTo>
                <a:cubicBezTo>
                  <a:pt x="19935" y="115124"/>
                  <a:pt x="-29104" y="244978"/>
                  <a:pt x="27362" y="345372"/>
                </a:cubicBezTo>
                <a:cubicBezTo>
                  <a:pt x="58361" y="400488"/>
                  <a:pt x="153819" y="350220"/>
                  <a:pt x="216740" y="356513"/>
                </a:cubicBezTo>
                <a:cubicBezTo>
                  <a:pt x="228424" y="357682"/>
                  <a:pt x="238421" y="367353"/>
                  <a:pt x="250160" y="367654"/>
                </a:cubicBezTo>
                <a:cubicBezTo>
                  <a:pt x="383795" y="371081"/>
                  <a:pt x="517517" y="367654"/>
                  <a:pt x="651196" y="36765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4188602" y="5993874"/>
            <a:ext cx="701813" cy="122551"/>
          </a:xfrm>
          <a:custGeom>
            <a:avLst/>
            <a:gdLst>
              <a:gd name="connsiteX0" fmla="*/ 0 w 701813"/>
              <a:gd name="connsiteY0" fmla="*/ 89128 h 122551"/>
              <a:gd name="connsiteX1" fmla="*/ 55699 w 701813"/>
              <a:gd name="connsiteY1" fmla="*/ 66846 h 122551"/>
              <a:gd name="connsiteX2" fmla="*/ 122539 w 701813"/>
              <a:gd name="connsiteY2" fmla="*/ 22282 h 122551"/>
              <a:gd name="connsiteX3" fmla="*/ 200518 w 701813"/>
              <a:gd name="connsiteY3" fmla="*/ 33423 h 122551"/>
              <a:gd name="connsiteX4" fmla="*/ 222798 w 701813"/>
              <a:gd name="connsiteY4" fmla="*/ 66846 h 122551"/>
              <a:gd name="connsiteX5" fmla="*/ 256217 w 701813"/>
              <a:gd name="connsiteY5" fmla="*/ 89128 h 122551"/>
              <a:gd name="connsiteX6" fmla="*/ 334197 w 701813"/>
              <a:gd name="connsiteY6" fmla="*/ 122551 h 122551"/>
              <a:gd name="connsiteX7" fmla="*/ 423316 w 701813"/>
              <a:gd name="connsiteY7" fmla="*/ 111410 h 122551"/>
              <a:gd name="connsiteX8" fmla="*/ 445596 w 701813"/>
              <a:gd name="connsiteY8" fmla="*/ 77987 h 122551"/>
              <a:gd name="connsiteX9" fmla="*/ 479015 w 701813"/>
              <a:gd name="connsiteY9" fmla="*/ 55705 h 122551"/>
              <a:gd name="connsiteX10" fmla="*/ 501295 w 701813"/>
              <a:gd name="connsiteY10" fmla="*/ 22282 h 122551"/>
              <a:gd name="connsiteX11" fmla="*/ 568135 w 701813"/>
              <a:gd name="connsiteY11" fmla="*/ 0 h 122551"/>
              <a:gd name="connsiteX12" fmla="*/ 634974 w 701813"/>
              <a:gd name="connsiteY12" fmla="*/ 22282 h 122551"/>
              <a:gd name="connsiteX13" fmla="*/ 657254 w 701813"/>
              <a:gd name="connsiteY13" fmla="*/ 55705 h 122551"/>
              <a:gd name="connsiteX14" fmla="*/ 701813 w 701813"/>
              <a:gd name="connsiteY14" fmla="*/ 89128 h 122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01813" h="122551">
                <a:moveTo>
                  <a:pt x="0" y="89128"/>
                </a:moveTo>
                <a:cubicBezTo>
                  <a:pt x="18566" y="81701"/>
                  <a:pt x="39427" y="78470"/>
                  <a:pt x="55699" y="66846"/>
                </a:cubicBezTo>
                <a:cubicBezTo>
                  <a:pt x="138546" y="7664"/>
                  <a:pt x="5443" y="51559"/>
                  <a:pt x="122539" y="22282"/>
                </a:cubicBezTo>
                <a:cubicBezTo>
                  <a:pt x="148532" y="25996"/>
                  <a:pt x="176524" y="22758"/>
                  <a:pt x="200518" y="33423"/>
                </a:cubicBezTo>
                <a:cubicBezTo>
                  <a:pt x="212753" y="38861"/>
                  <a:pt x="213331" y="57378"/>
                  <a:pt x="222798" y="66846"/>
                </a:cubicBezTo>
                <a:cubicBezTo>
                  <a:pt x="232265" y="76314"/>
                  <a:pt x="244593" y="82485"/>
                  <a:pt x="256217" y="89128"/>
                </a:cubicBezTo>
                <a:cubicBezTo>
                  <a:pt x="294760" y="111155"/>
                  <a:pt x="296704" y="110052"/>
                  <a:pt x="334197" y="122551"/>
                </a:cubicBezTo>
                <a:cubicBezTo>
                  <a:pt x="363903" y="118837"/>
                  <a:pt x="395520" y="122529"/>
                  <a:pt x="423316" y="111410"/>
                </a:cubicBezTo>
                <a:cubicBezTo>
                  <a:pt x="435748" y="106437"/>
                  <a:pt x="436129" y="87455"/>
                  <a:pt x="445596" y="77987"/>
                </a:cubicBezTo>
                <a:cubicBezTo>
                  <a:pt x="455063" y="68519"/>
                  <a:pt x="467875" y="63132"/>
                  <a:pt x="479015" y="55705"/>
                </a:cubicBezTo>
                <a:cubicBezTo>
                  <a:pt x="486442" y="44564"/>
                  <a:pt x="489941" y="29379"/>
                  <a:pt x="501295" y="22282"/>
                </a:cubicBezTo>
                <a:cubicBezTo>
                  <a:pt x="521210" y="9834"/>
                  <a:pt x="568135" y="0"/>
                  <a:pt x="568135" y="0"/>
                </a:cubicBezTo>
                <a:cubicBezTo>
                  <a:pt x="590415" y="7427"/>
                  <a:pt x="621948" y="2741"/>
                  <a:pt x="634974" y="22282"/>
                </a:cubicBezTo>
                <a:cubicBezTo>
                  <a:pt x="642401" y="33423"/>
                  <a:pt x="646799" y="47340"/>
                  <a:pt x="657254" y="55705"/>
                </a:cubicBezTo>
                <a:cubicBezTo>
                  <a:pt x="714609" y="101593"/>
                  <a:pt x="674068" y="33628"/>
                  <a:pt x="701813" y="8912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4233161" y="5851210"/>
            <a:ext cx="612695" cy="354343"/>
          </a:xfrm>
          <a:custGeom>
            <a:avLst/>
            <a:gdLst>
              <a:gd name="connsiteX0" fmla="*/ 0 w 612695"/>
              <a:gd name="connsiteY0" fmla="*/ 354343 h 354343"/>
              <a:gd name="connsiteX1" fmla="*/ 11140 w 612695"/>
              <a:gd name="connsiteY1" fmla="*/ 298638 h 354343"/>
              <a:gd name="connsiteX2" fmla="*/ 44560 w 612695"/>
              <a:gd name="connsiteY2" fmla="*/ 265215 h 354343"/>
              <a:gd name="connsiteX3" fmla="*/ 111399 w 612695"/>
              <a:gd name="connsiteY3" fmla="*/ 187228 h 354343"/>
              <a:gd name="connsiteX4" fmla="*/ 178239 w 612695"/>
              <a:gd name="connsiteY4" fmla="*/ 142664 h 354343"/>
              <a:gd name="connsiteX5" fmla="*/ 189379 w 612695"/>
              <a:gd name="connsiteY5" fmla="*/ 64677 h 354343"/>
              <a:gd name="connsiteX6" fmla="*/ 267358 w 612695"/>
              <a:gd name="connsiteY6" fmla="*/ 31254 h 354343"/>
              <a:gd name="connsiteX7" fmla="*/ 389897 w 612695"/>
              <a:gd name="connsiteY7" fmla="*/ 20113 h 354343"/>
              <a:gd name="connsiteX8" fmla="*/ 401037 w 612695"/>
              <a:gd name="connsiteY8" fmla="*/ 64677 h 354343"/>
              <a:gd name="connsiteX9" fmla="*/ 412177 w 612695"/>
              <a:gd name="connsiteY9" fmla="*/ 98100 h 354343"/>
              <a:gd name="connsiteX10" fmla="*/ 456736 w 612695"/>
              <a:gd name="connsiteY10" fmla="*/ 164946 h 354343"/>
              <a:gd name="connsiteX11" fmla="*/ 534716 w 612695"/>
              <a:gd name="connsiteY11" fmla="*/ 231792 h 354343"/>
              <a:gd name="connsiteX12" fmla="*/ 579275 w 612695"/>
              <a:gd name="connsiteY12" fmla="*/ 287497 h 354343"/>
              <a:gd name="connsiteX13" fmla="*/ 601555 w 612695"/>
              <a:gd name="connsiteY13" fmla="*/ 320920 h 354343"/>
              <a:gd name="connsiteX14" fmla="*/ 612695 w 612695"/>
              <a:gd name="connsiteY14" fmla="*/ 332061 h 35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12695" h="354343">
                <a:moveTo>
                  <a:pt x="0" y="354343"/>
                </a:moveTo>
                <a:cubicBezTo>
                  <a:pt x="3713" y="335775"/>
                  <a:pt x="2672" y="315575"/>
                  <a:pt x="11140" y="298638"/>
                </a:cubicBezTo>
                <a:cubicBezTo>
                  <a:pt x="18185" y="284546"/>
                  <a:pt x="34474" y="277319"/>
                  <a:pt x="44560" y="265215"/>
                </a:cubicBezTo>
                <a:cubicBezTo>
                  <a:pt x="86721" y="214617"/>
                  <a:pt x="44462" y="240783"/>
                  <a:pt x="111399" y="187228"/>
                </a:cubicBezTo>
                <a:cubicBezTo>
                  <a:pt x="132308" y="170499"/>
                  <a:pt x="178239" y="142664"/>
                  <a:pt x="178239" y="142664"/>
                </a:cubicBezTo>
                <a:cubicBezTo>
                  <a:pt x="181952" y="116668"/>
                  <a:pt x="178715" y="88674"/>
                  <a:pt x="189379" y="64677"/>
                </a:cubicBezTo>
                <a:cubicBezTo>
                  <a:pt x="198995" y="43038"/>
                  <a:pt x="251596" y="35195"/>
                  <a:pt x="267358" y="31254"/>
                </a:cubicBezTo>
                <a:cubicBezTo>
                  <a:pt x="309553" y="3121"/>
                  <a:pt x="323567" y="-16741"/>
                  <a:pt x="389897" y="20113"/>
                </a:cubicBezTo>
                <a:cubicBezTo>
                  <a:pt x="403282" y="27550"/>
                  <a:pt x="396831" y="49954"/>
                  <a:pt x="401037" y="64677"/>
                </a:cubicBezTo>
                <a:cubicBezTo>
                  <a:pt x="404263" y="75969"/>
                  <a:pt x="406474" y="87834"/>
                  <a:pt x="412177" y="98100"/>
                </a:cubicBezTo>
                <a:cubicBezTo>
                  <a:pt x="425181" y="121509"/>
                  <a:pt x="434455" y="150091"/>
                  <a:pt x="456736" y="164946"/>
                </a:cubicBezTo>
                <a:cubicBezTo>
                  <a:pt x="507634" y="198881"/>
                  <a:pt x="480689" y="177760"/>
                  <a:pt x="534716" y="231792"/>
                </a:cubicBezTo>
                <a:cubicBezTo>
                  <a:pt x="556401" y="296859"/>
                  <a:pt x="528887" y="237104"/>
                  <a:pt x="579275" y="287497"/>
                </a:cubicBezTo>
                <a:cubicBezTo>
                  <a:pt x="588742" y="296965"/>
                  <a:pt x="593522" y="310208"/>
                  <a:pt x="601555" y="320920"/>
                </a:cubicBezTo>
                <a:cubicBezTo>
                  <a:pt x="604706" y="325121"/>
                  <a:pt x="608982" y="328347"/>
                  <a:pt x="612695" y="332061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24094" y="5993874"/>
            <a:ext cx="84157" cy="1225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5207295" y="5993874"/>
            <a:ext cx="84157" cy="1225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370972" y="5993874"/>
            <a:ext cx="84157" cy="1225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16030" y="8338287"/>
            <a:ext cx="1586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</a:t>
            </a:r>
            <a:r>
              <a:rPr lang="en-US" dirty="0" err="1" smtClean="0"/>
              <a:t>s,μ,M</a:t>
            </a:r>
            <a:r>
              <a:rPr lang="en-US" dirty="0" smtClean="0"/>
              <a:t>, </a:t>
            </a:r>
            <a:r>
              <a:rPr lang="en-US" dirty="0" err="1" smtClean="0"/>
              <a:t>Γ</a:t>
            </a:r>
            <a:r>
              <a:rPr lang="en-US" dirty="0" smtClean="0"/>
              <a:t>, c</a:t>
            </a:r>
            <a:r>
              <a:rPr lang="en-US" baseline="-25000" dirty="0" smtClean="0"/>
              <a:t>v</a:t>
            </a:r>
            <a:r>
              <a:rPr lang="en-US" dirty="0" smtClean="0"/>
              <a:t>, … </a:t>
            </a:r>
            <a:endParaRPr lang="en-US" dirty="0"/>
          </a:p>
        </p:txBody>
      </p:sp>
      <p:sp>
        <p:nvSpPr>
          <p:cNvPr id="49" name="Left Arrow 48"/>
          <p:cNvSpPr/>
          <p:nvPr/>
        </p:nvSpPr>
        <p:spPr>
          <a:xfrm>
            <a:off x="5370972" y="1077105"/>
            <a:ext cx="1233028" cy="304655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455129" y="253690"/>
            <a:ext cx="18933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Data/MC/software/OS metadata</a:t>
            </a:r>
          </a:p>
        </p:txBody>
      </p:sp>
      <p:sp>
        <p:nvSpPr>
          <p:cNvPr id="51" name="Left Arrow 50"/>
          <p:cNvSpPr/>
          <p:nvPr/>
        </p:nvSpPr>
        <p:spPr>
          <a:xfrm>
            <a:off x="5370972" y="1908486"/>
            <a:ext cx="1233028" cy="304655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5327649" y="1381760"/>
            <a:ext cx="1620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Tree, branches, leafs names</a:t>
            </a:r>
          </a:p>
        </p:txBody>
      </p:sp>
      <p:sp>
        <p:nvSpPr>
          <p:cNvPr id="53" name="Left Arrow 52"/>
          <p:cNvSpPr/>
          <p:nvPr/>
        </p:nvSpPr>
        <p:spPr>
          <a:xfrm>
            <a:off x="5410456" y="2542717"/>
            <a:ext cx="1233028" cy="304655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890415" y="2728419"/>
            <a:ext cx="1967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Cuts (</a:t>
            </a:r>
            <a:r>
              <a:rPr lang="en-US" dirty="0" err="1" smtClean="0"/>
              <a:t>var</a:t>
            </a:r>
            <a:r>
              <a:rPr lang="en-US" dirty="0" smtClean="0"/>
              <a:t>/value(s):</a:t>
            </a:r>
          </a:p>
          <a:p>
            <a:r>
              <a:rPr lang="en-US" dirty="0" smtClean="0"/>
              <a:t>Signal, CR1, .., </a:t>
            </a:r>
            <a:r>
              <a:rPr lang="en-US" dirty="0" err="1" smtClean="0"/>
              <a:t>CRn</a:t>
            </a:r>
            <a:endParaRPr lang="en-US" dirty="0" smtClean="0"/>
          </a:p>
        </p:txBody>
      </p:sp>
      <p:sp>
        <p:nvSpPr>
          <p:cNvPr id="56" name="Left Arrow 55"/>
          <p:cNvSpPr/>
          <p:nvPr/>
        </p:nvSpPr>
        <p:spPr>
          <a:xfrm flipH="1">
            <a:off x="347907" y="4241864"/>
            <a:ext cx="5789873" cy="304655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220964" y="3683459"/>
            <a:ext cx="1967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Lumi</a:t>
            </a:r>
            <a:r>
              <a:rPr lang="en-US" dirty="0" smtClean="0"/>
              <a:t>, </a:t>
            </a:r>
            <a:r>
              <a:rPr lang="en-US" dirty="0" err="1" smtClean="0"/>
              <a:t>σ</a:t>
            </a:r>
            <a:r>
              <a:rPr lang="en-US" dirty="0" smtClean="0"/>
              <a:t>, BR, </a:t>
            </a:r>
            <a:r>
              <a:rPr lang="en-US" dirty="0" err="1" smtClean="0"/>
              <a:t>ε</a:t>
            </a:r>
            <a:r>
              <a:rPr lang="en-US" baseline="-25000" dirty="0" err="1" smtClean="0"/>
              <a:t>filter</a:t>
            </a:r>
            <a:r>
              <a:rPr lang="en-US" dirty="0" smtClean="0"/>
              <a:t>, SF, </a:t>
            </a:r>
            <a:r>
              <a:rPr lang="en-US" dirty="0" err="1" smtClean="0"/>
              <a:t>eff</a:t>
            </a:r>
            <a:r>
              <a:rPr lang="en-US" dirty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cov</a:t>
            </a:r>
            <a:r>
              <a:rPr lang="en-US" dirty="0" smtClean="0"/>
              <a:t> matrix</a:t>
            </a:r>
          </a:p>
        </p:txBody>
      </p:sp>
      <p:sp>
        <p:nvSpPr>
          <p:cNvPr id="58" name="Left Arrow 57"/>
          <p:cNvSpPr/>
          <p:nvPr/>
        </p:nvSpPr>
        <p:spPr>
          <a:xfrm flipH="1">
            <a:off x="347907" y="5638386"/>
            <a:ext cx="1371854" cy="304655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121294" y="4814300"/>
            <a:ext cx="1967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Discriminating variables, MVA configuration</a:t>
            </a:r>
          </a:p>
        </p:txBody>
      </p:sp>
      <p:sp>
        <p:nvSpPr>
          <p:cNvPr id="60" name="Left Arrow 59"/>
          <p:cNvSpPr/>
          <p:nvPr/>
        </p:nvSpPr>
        <p:spPr>
          <a:xfrm>
            <a:off x="5521267" y="5557388"/>
            <a:ext cx="1233028" cy="304655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024094" y="4992055"/>
            <a:ext cx="1967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Cuts (</a:t>
            </a:r>
            <a:r>
              <a:rPr lang="en-US" dirty="0" err="1" smtClean="0"/>
              <a:t>var</a:t>
            </a:r>
            <a:r>
              <a:rPr lang="en-US" dirty="0" smtClean="0"/>
              <a:t>/value(s):</a:t>
            </a:r>
          </a:p>
          <a:p>
            <a:r>
              <a:rPr lang="en-US" dirty="0" smtClean="0"/>
              <a:t>Signal, CR1, .., </a:t>
            </a:r>
            <a:r>
              <a:rPr lang="en-US" dirty="0" err="1" smtClean="0"/>
              <a:t>CRn</a:t>
            </a:r>
            <a:endParaRPr lang="en-US" dirty="0" smtClean="0"/>
          </a:p>
        </p:txBody>
      </p:sp>
      <p:pic>
        <p:nvPicPr>
          <p:cNvPr id="63" name="Picture 62" descr="daspos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6" y="8601083"/>
            <a:ext cx="1935838" cy="52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78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122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Illinois at Urbana-Champaign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Neubauer</dc:creator>
  <cp:lastModifiedBy>Rob Gardner</cp:lastModifiedBy>
  <cp:revision>9</cp:revision>
  <dcterms:created xsi:type="dcterms:W3CDTF">2012-12-19T08:13:11Z</dcterms:created>
  <dcterms:modified xsi:type="dcterms:W3CDTF">2012-12-19T16:35:38Z</dcterms:modified>
</cp:coreProperties>
</file>